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  <p:sldMasterId id="2147483853" r:id="rId2"/>
    <p:sldMasterId id="2147483865" r:id="rId3"/>
  </p:sldMasterIdLst>
  <p:sldIdLst>
    <p:sldId id="256" r:id="rId4"/>
    <p:sldId id="258" r:id="rId5"/>
    <p:sldId id="262" r:id="rId6"/>
    <p:sldId id="264" r:id="rId7"/>
    <p:sldId id="259" r:id="rId8"/>
    <p:sldId id="257" r:id="rId9"/>
    <p:sldId id="260" r:id="rId10"/>
    <p:sldId id="261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 smtClean="0"/>
              <a:t>Kliknite i uredite stil podnaslova mastera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 smtClean="0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r-Latn-CS" smtClean="0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 smtClean="0"/>
              <a:t>Kliknite na ikonu i dodajte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ugao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ugao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ugao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r-Latn-CS" smtClean="0"/>
              <a:t>Kliknite i uredite stil podnaslova mastera</a:t>
            </a:r>
            <a:endParaRPr kumimoji="0" lang="en-US"/>
          </a:p>
        </p:txBody>
      </p:sp>
      <p:sp>
        <p:nvSpPr>
          <p:cNvPr id="28" name="Čuvar mesta za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AD8D91A-A2EE-4B54-B3C6-F6C67903BA9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17" name="Čuvar mesta za podnožj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Čuvar mesta za broj slajd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Čuvar mesta za sadržaj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7" name="Pravougao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ugao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ugao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12" name="Čuvar mesta za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13" name="Čuvar mesta za broj slajd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Čuvar mesta za podnožj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9" name="Čuvar mesta za sadržaj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11" name="Čuvar mesta za sadržaj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8" name="Čuvar mesta za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72AE48-94E6-46E0-BE32-5F0716DE9115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10" name="Čuvar mesta za broj slajd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Čuvar mesta za podnožj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11" name="Čuvar mesta za sadržaj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13" name="Čuvar mesta za sadržaj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10" name="Čuvar mesta za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84C285-8BCE-48FC-97D9-E2837AF38351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12" name="Čuvar mesta za broj slajd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Čuvar mesta za podnožj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Čuvar mesta za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15" name="Čuvar mesta za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9" name="Čuvar mesta za sadržaj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8" name="Pravougao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ugao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ugao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11" name="Pravougao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Čuvar mesta za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D377F5C-EDA7-4864-9756-35769B0E62CF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13" name="Čuvar mesta za broj slajd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Čuvar mesta za podnožj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Čuvar mesta za slik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r-Latn-CS" smtClean="0"/>
              <a:t>Kliknite na ikonu i dodajte sliku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naslov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A404122-9A3A-4FD8-98B8-22631F32846C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ravougao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ugao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ugao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 smtClean="0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B99C93-F56F-46AB-9EB8-53614A95B15F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esta za naslov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13" name="Čuvar mesta za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r-Latn-CS" smtClean="0"/>
              <a:t>Kliknite i uredite tekst</a:t>
            </a:r>
          </a:p>
          <a:p>
            <a:pPr lvl="1" eaLnBrk="1" latinLnBrk="0" hangingPunct="1"/>
            <a:r>
              <a:rPr kumimoji="0" lang="sr-Latn-CS" smtClean="0"/>
              <a:t>Drugi nivo</a:t>
            </a:r>
          </a:p>
          <a:p>
            <a:pPr lvl="2" eaLnBrk="1" latinLnBrk="0" hangingPunct="1"/>
            <a:r>
              <a:rPr kumimoji="0" lang="sr-Latn-CS" smtClean="0"/>
              <a:t>Treći nivo</a:t>
            </a:r>
          </a:p>
          <a:p>
            <a:pPr lvl="3" eaLnBrk="1" latinLnBrk="0" hangingPunct="1"/>
            <a:r>
              <a:rPr kumimoji="0" lang="sr-Latn-CS" smtClean="0"/>
              <a:t>Četvrti nivo</a:t>
            </a:r>
          </a:p>
          <a:p>
            <a:pPr lvl="4" eaLnBrk="1" latinLnBrk="0" hangingPunct="1"/>
            <a:r>
              <a:rPr kumimoji="0" lang="sr-Latn-CS" smtClean="0"/>
              <a:t>Peti nivo</a:t>
            </a:r>
            <a:endParaRPr kumimoji="0" lang="en-US"/>
          </a:p>
        </p:txBody>
      </p:sp>
      <p:sp>
        <p:nvSpPr>
          <p:cNvPr id="14" name="Čuvar mesta za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ravougao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ugao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ugao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Čuvar mesta za broj slajd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BORBA PROTIV</a:t>
            </a:r>
            <a:br>
              <a:rPr lang="sr-Latn-RS" dirty="0" smtClean="0"/>
            </a:br>
            <a:r>
              <a:rPr lang="sr-Latn-RS" dirty="0" smtClean="0"/>
              <a:t>VRŠNJAČKOG NASILJA</a:t>
            </a:r>
            <a:endParaRPr lang="sr-Latn-RS" dirty="0"/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7841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Nasilje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141168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-Nasilje podrazumeva zloupotrebu sile kao akta agresije kojim se povređuju osobe,ili uništava vlasništvo.</a:t>
            </a:r>
          </a:p>
          <a:p>
            <a:pPr marL="0" indent="0">
              <a:buNone/>
            </a:pPr>
            <a:r>
              <a:rPr lang="sr-Latn-RS" dirty="0" smtClean="0"/>
              <a:t>-Na društvenom nivou, posebno opasno je koordinisano nasilje,kao što su slučajevi rata i terorizma.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Vršnjačko nasilje je namerna, svesna želja da se uznemiri, maltretira, zastraši i nanese povreda drugoj osobi. Tom prilikom, onaj koji zlostavlja smatra da poseduje neku vrstu nadmoći, koja nastavniku nije uvek lako prepoznatljiva.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7273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Vršnjačko nasilje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Vršnjačko nasilje nije samo agresivni čin. To je često prikriveno ponačanje, nedostupno nastavnicima ali veoma bolno za osobu koja mu je izložena. To je namerno i neopravdano povređivanje druge osobe. </a:t>
            </a:r>
          </a:p>
          <a:p>
            <a:r>
              <a:rPr lang="sr-Latn-RS" dirty="0" smtClean="0"/>
              <a:t>Istraživanja pokazuju da ima više dečaka koji češće primenjuju vređanje i isključivanje, kao što ima i devojčica koje češće primenjuju fizičko maltretiranje i nasilje. Stariji učenici češće koriste reči i društvenu izolaciju, dok mlađi često bivaju direktnije agresivni.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4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sr-Latn-RS" sz="8000" dirty="0">
                <a:solidFill>
                  <a:srgbClr val="073E8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Ćutanje i prikrivanje podržava vršnjačko nasilje</a:t>
            </a:r>
            <a:r>
              <a:rPr lang="sr-Latn-RS" sz="8000" dirty="0" smtClean="0">
                <a:solidFill>
                  <a:srgbClr val="073E8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!</a:t>
            </a:r>
          </a:p>
          <a:p>
            <a:r>
              <a:rPr lang="sr-Latn-RS" sz="8000" dirty="0" smtClean="0">
                <a:solidFill>
                  <a:srgbClr val="073E8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Nemojte biti saučenici!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/>
          <a:p>
            <a:r>
              <a:rPr lang="sr-Latn-RS" dirty="0" smtClean="0"/>
              <a:t>Nasilno delovanje</a:t>
            </a:r>
            <a:br>
              <a:rPr lang="sr-Latn-RS" dirty="0" smtClean="0"/>
            </a:br>
            <a:r>
              <a:rPr lang="sr-Latn-RS" dirty="0" smtClean="0"/>
              <a:t>može biti: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-</a:t>
            </a:r>
            <a:r>
              <a:rPr lang="sr-Latn-RS" dirty="0" err="1" smtClean="0"/>
              <a:t>Vršnjačko</a:t>
            </a:r>
            <a:r>
              <a:rPr lang="sr-Latn-RS" dirty="0" smtClean="0"/>
              <a:t>;</a:t>
            </a:r>
          </a:p>
          <a:p>
            <a:r>
              <a:rPr lang="sr-Latn-RS" dirty="0" smtClean="0"/>
              <a:t>-Fizičko;</a:t>
            </a:r>
          </a:p>
          <a:p>
            <a:r>
              <a:rPr lang="sr-Latn-RS" dirty="0" smtClean="0"/>
              <a:t>-Seksualno;</a:t>
            </a:r>
          </a:p>
          <a:p>
            <a:r>
              <a:rPr lang="sr-Latn-RS" dirty="0" smtClean="0"/>
              <a:t>-Psihičko;</a:t>
            </a:r>
          </a:p>
          <a:p>
            <a:r>
              <a:rPr lang="sr-Latn-RS" dirty="0" smtClean="0"/>
              <a:t>-Emocionalno;</a:t>
            </a:r>
          </a:p>
          <a:p>
            <a:r>
              <a:rPr lang="sr-Latn-RS" dirty="0" smtClean="0"/>
              <a:t>-Socijalno;</a:t>
            </a:r>
          </a:p>
          <a:p>
            <a:r>
              <a:rPr lang="sr-Latn-RS" dirty="0" smtClean="0"/>
              <a:t>-Ekonomsko.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08720"/>
            <a:ext cx="2857500" cy="2219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730307"/>
            <a:ext cx="4223792" cy="279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990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Vrste</a:t>
            </a:r>
            <a:br>
              <a:rPr lang="sr-Latn-RS" dirty="0" smtClean="0"/>
            </a:br>
            <a:r>
              <a:rPr lang="sr-Latn-RS" dirty="0" err="1" smtClean="0"/>
              <a:t>vršnjačkog</a:t>
            </a:r>
            <a:r>
              <a:rPr lang="sr-Latn-RS" dirty="0" smtClean="0"/>
              <a:t> nasilja: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-Pretnje;</a:t>
            </a:r>
          </a:p>
          <a:p>
            <a:r>
              <a:rPr lang="sr-Latn-RS" dirty="0" smtClean="0"/>
              <a:t>-Ignorisanje;</a:t>
            </a:r>
          </a:p>
          <a:p>
            <a:r>
              <a:rPr lang="sr-Latn-RS" dirty="0" smtClean="0"/>
              <a:t>-Fizičko nasilje;</a:t>
            </a:r>
          </a:p>
          <a:p>
            <a:r>
              <a:rPr lang="sr-Latn-RS" dirty="0" smtClean="0"/>
              <a:t>-Zadirkivanje;</a:t>
            </a:r>
          </a:p>
          <a:p>
            <a:r>
              <a:rPr lang="sr-Latn-RS" dirty="0" smtClean="0"/>
              <a:t>-Vređanje(materijalno,fizički);</a:t>
            </a:r>
          </a:p>
          <a:p>
            <a:r>
              <a:rPr lang="sr-Latn-RS" dirty="0" smtClean="0"/>
              <a:t>-Ogovaranje;</a:t>
            </a:r>
          </a:p>
          <a:p>
            <a:r>
              <a:rPr lang="sr-Latn-RS" dirty="0" smtClean="0"/>
              <a:t>-Oduzimanje stvari(krađa);</a:t>
            </a:r>
          </a:p>
          <a:p>
            <a:r>
              <a:rPr lang="sr-Latn-RS" dirty="0" smtClean="0"/>
              <a:t>-E-nasilje.</a:t>
            </a:r>
            <a:endParaRPr lang="sr-Latn-R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936" y="1615891"/>
            <a:ext cx="2908374" cy="2178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115" y="4005064"/>
            <a:ext cx="3080363" cy="2017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939655"/>
            <a:ext cx="3109042" cy="1632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45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60840" cy="1371600"/>
          </a:xfrm>
        </p:spPr>
        <p:txBody>
          <a:bodyPr>
            <a:noAutofit/>
          </a:bodyPr>
          <a:lstStyle/>
          <a:p>
            <a:r>
              <a:rPr lang="sr-Latn-RS" dirty="0" smtClean="0"/>
              <a:t>Kako prepoznati </a:t>
            </a:r>
            <a:br>
              <a:rPr lang="sr-Latn-RS" dirty="0" smtClean="0"/>
            </a:br>
            <a:r>
              <a:rPr lang="sr-Latn-RS" dirty="0" smtClean="0"/>
              <a:t>nasilnu osobu(siledžiju)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373563"/>
          </a:xfrm>
        </p:spPr>
        <p:txBody>
          <a:bodyPr/>
          <a:lstStyle/>
          <a:p>
            <a:r>
              <a:rPr lang="sr-Latn-RS" dirty="0" smtClean="0"/>
              <a:t>-slaba koncentracija tokom nastave;</a:t>
            </a:r>
          </a:p>
          <a:p>
            <a:r>
              <a:rPr lang="sr-Latn-RS" dirty="0" smtClean="0"/>
              <a:t>-loš uspeh u školi;</a:t>
            </a:r>
          </a:p>
          <a:p>
            <a:r>
              <a:rPr lang="sr-Latn-RS" dirty="0" smtClean="0"/>
              <a:t>-nekoliko drugara u školi;</a:t>
            </a:r>
          </a:p>
          <a:p>
            <a:r>
              <a:rPr lang="sr-Latn-RS" dirty="0" smtClean="0"/>
              <a:t>-izostajanje sa nastave;</a:t>
            </a:r>
          </a:p>
          <a:p>
            <a:r>
              <a:rPr lang="sr-Latn-RS" dirty="0" smtClean="0"/>
              <a:t>-uživanje u patnji drugih;</a:t>
            </a:r>
          </a:p>
          <a:p>
            <a:r>
              <a:rPr lang="sr-Latn-RS" smtClean="0"/>
              <a:t>-</a:t>
            </a:r>
            <a:r>
              <a:rPr lang="sr-Latn-RS" dirty="0" smtClean="0"/>
              <a:t>misli da je glavni u školi.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824" y="3068960"/>
            <a:ext cx="4983168" cy="2618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5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ZAUSTAVIMO NASILJE!</a:t>
            </a:r>
            <a:endParaRPr lang="sr-Latn-RS" dirty="0"/>
          </a:p>
        </p:txBody>
      </p:sp>
      <p:pic>
        <p:nvPicPr>
          <p:cNvPr id="4" name="Čuvar mesta za sadržaj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7927900" cy="4480987"/>
          </a:xfrm>
        </p:spPr>
      </p:pic>
    </p:spTree>
    <p:extLst>
      <p:ext uri="{BB962C8B-B14F-4D97-AF65-F5344CB8AC3E}">
        <p14:creationId xmlns:p14="http://schemas.microsoft.com/office/powerpoint/2010/main" val="3965378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3488432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Hvala</a:t>
            </a:r>
            <a:r>
              <a:rPr lang="en-US" sz="6000" dirty="0" smtClean="0"/>
              <a:t> </a:t>
            </a:r>
            <a:r>
              <a:rPr lang="en-US" sz="6000" dirty="0" err="1" smtClean="0"/>
              <a:t>na</a:t>
            </a:r>
            <a:r>
              <a:rPr lang="en-US" sz="6000" dirty="0" smtClean="0"/>
              <a:t> pa</a:t>
            </a:r>
            <a:r>
              <a:rPr lang="sr-Latn-RS" sz="6000" dirty="0" smtClean="0"/>
              <a:t>žnji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69160"/>
            <a:ext cx="8153400" cy="1226840"/>
          </a:xfrm>
        </p:spPr>
        <p:txBody>
          <a:bodyPr/>
          <a:lstStyle/>
          <a:p>
            <a:r>
              <a:rPr lang="sr-Latn-RS" dirty="0" smtClean="0"/>
              <a:t>Učenički parlament Osnovne škole </a:t>
            </a:r>
            <a:r>
              <a:rPr lang="en-US" dirty="0" smtClean="0"/>
              <a:t>“</a:t>
            </a:r>
            <a:r>
              <a:rPr lang="sr-Latn-RS" dirty="0" smtClean="0"/>
              <a:t>Žarko Zrenjanin</a:t>
            </a:r>
            <a:r>
              <a:rPr lang="en-US" dirty="0" smtClean="0"/>
              <a:t>”- </a:t>
            </a:r>
            <a:r>
              <a:rPr lang="en-US" dirty="0" err="1" smtClean="0"/>
              <a:t>Veliko</a:t>
            </a:r>
            <a:r>
              <a:rPr lang="en-US" dirty="0" smtClean="0"/>
              <a:t> </a:t>
            </a:r>
            <a:r>
              <a:rPr lang="en-US" dirty="0" err="1" smtClean="0"/>
              <a:t>Laole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9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zvršno">
  <a:themeElements>
    <a:clrScheme name="Prilagođeno 19">
      <a:dk1>
        <a:sysClr val="windowText" lastClr="000000"/>
      </a:dk1>
      <a:lt1>
        <a:sysClr val="window" lastClr="FFFFFF"/>
      </a:lt1>
      <a:dk2>
        <a:srgbClr val="073E87"/>
      </a:dk2>
      <a:lt2>
        <a:srgbClr val="2D82F4"/>
      </a:lt2>
      <a:accent1>
        <a:srgbClr val="073E87"/>
      </a:accent1>
      <a:accent2>
        <a:srgbClr val="073E87"/>
      </a:accent2>
      <a:accent3>
        <a:srgbClr val="073E87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sential">
  <a:themeElements>
    <a:clrScheme name="Prilagođeno 19">
      <a:dk1>
        <a:sysClr val="windowText" lastClr="000000"/>
      </a:dk1>
      <a:lt1>
        <a:sysClr val="window" lastClr="FFFFFF"/>
      </a:lt1>
      <a:dk2>
        <a:srgbClr val="073E87"/>
      </a:dk2>
      <a:lt2>
        <a:srgbClr val="2D82F4"/>
      </a:lt2>
      <a:accent1>
        <a:srgbClr val="073E87"/>
      </a:accent1>
      <a:accent2>
        <a:srgbClr val="073E87"/>
      </a:accent2>
      <a:accent3>
        <a:srgbClr val="073E87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jana">
  <a:themeElements>
    <a:clrScheme name="Prilagođeno 20">
      <a:dk1>
        <a:sysClr val="windowText" lastClr="000000"/>
      </a:dk1>
      <a:lt1>
        <a:sysClr val="window" lastClr="FFFFFF"/>
      </a:lt1>
      <a:dk2>
        <a:srgbClr val="073E87"/>
      </a:dk2>
      <a:lt2>
        <a:srgbClr val="052E65"/>
      </a:lt2>
      <a:accent1>
        <a:srgbClr val="073E87"/>
      </a:accent1>
      <a:accent2>
        <a:srgbClr val="073E87"/>
      </a:accent2>
      <a:accent3>
        <a:srgbClr val="073E87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dija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ja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200</TotalTime>
  <Words>270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Arial Black</vt:lpstr>
      <vt:lpstr>Century Gothic</vt:lpstr>
      <vt:lpstr>Courier New</vt:lpstr>
      <vt:lpstr>Palatino Linotype</vt:lpstr>
      <vt:lpstr>Tw Cen MT</vt:lpstr>
      <vt:lpstr>Wingdings</vt:lpstr>
      <vt:lpstr>Wingdings 2</vt:lpstr>
      <vt:lpstr>Izvršno</vt:lpstr>
      <vt:lpstr>Essential</vt:lpstr>
      <vt:lpstr>Medijana</vt:lpstr>
      <vt:lpstr>BORBA PROTIV VRŠNJAČKOG NASILJA</vt:lpstr>
      <vt:lpstr>Nasilje</vt:lpstr>
      <vt:lpstr>Vršnjačko nasilje</vt:lpstr>
      <vt:lpstr>PowerPoint Presentation</vt:lpstr>
      <vt:lpstr>Nasilno delovanje može biti:</vt:lpstr>
      <vt:lpstr>Vrste vršnjačkog nasilja:</vt:lpstr>
      <vt:lpstr>Kako prepoznati  nasilnu osobu(siledžiju)</vt:lpstr>
      <vt:lpstr>ZAUSTAVIMO NASILJE!</vt:lpstr>
      <vt:lpstr>Hvala na pažnji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BORBA PROTIV VRŠNJAČKOG NASILJA</dc:title>
  <dc:creator>AMD</dc:creator>
  <cp:lastModifiedBy>Kristina Bogosavljevic</cp:lastModifiedBy>
  <cp:revision>12</cp:revision>
  <dcterms:created xsi:type="dcterms:W3CDTF">2021-02-23T15:14:07Z</dcterms:created>
  <dcterms:modified xsi:type="dcterms:W3CDTF">2021-03-01T11:22:06Z</dcterms:modified>
</cp:coreProperties>
</file>