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6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arela Round" panose="020B0604020202020204" charset="-79"/>
      <p:regular r:id="rId23"/>
    </p:embeddedFont>
    <p:embeddedFont>
      <p:font typeface="Nixie On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71AF8E-7E1D-4DBC-A0A9-57960C06920E}">
  <a:tblStyle styleId="{3671AF8E-7E1D-4DBC-A0A9-57960C0692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-3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2563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54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71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1357290" y="2357436"/>
            <a:ext cx="6143668" cy="20717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Stop">
              <a:avLst/>
            </a:prstTxWarp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</a:t>
            </a:r>
            <a:r>
              <a:rPr lang="sr-Cyrl-RS" sz="80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Полазак у школу</a:t>
            </a:r>
            <a:endParaRPr sz="80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805" name="Picture 5" descr="Pripremite dete za polazak u školu Slovo i re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33144"/>
            <a:ext cx="37862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слов 3"/>
          <p:cNvSpPr>
            <a:spLocks noGrp="1"/>
          </p:cNvSpPr>
          <p:nvPr>
            <p:ph type="title"/>
          </p:nvPr>
        </p:nvSpPr>
        <p:spPr>
          <a:xfrm>
            <a:off x="2643174" y="909050"/>
            <a:ext cx="5568201" cy="641100"/>
          </a:xfrm>
        </p:spPr>
        <p:txBody>
          <a:bodyPr/>
          <a:lstStyle/>
          <a:p>
            <a:r>
              <a:rPr lang="sr-Cyrl-RS" dirty="0" smtClean="0">
                <a:solidFill>
                  <a:srgbClr val="00B050"/>
                </a:solidFill>
              </a:rPr>
              <a:t>ЗАДАЦИ ЗА ВЕЖБАЊЕ КОНЦЕНТРАЦИЈЕ:</a:t>
            </a:r>
            <a:r>
              <a:rPr lang="sr-Latn-CS" dirty="0" smtClean="0">
                <a:solidFill>
                  <a:srgbClr val="002060"/>
                </a:solidFill>
              </a:rPr>
              <a:t/>
            </a:r>
            <a:br>
              <a:rPr lang="sr-Latn-CS" dirty="0" smtClean="0">
                <a:solidFill>
                  <a:srgbClr val="002060"/>
                </a:solidFill>
              </a:rPr>
            </a:br>
            <a:endParaRPr lang="sr-Latn-CS" dirty="0">
              <a:solidFill>
                <a:srgbClr val="002060"/>
              </a:solidFill>
            </a:endParaRPr>
          </a:p>
        </p:txBody>
      </p:sp>
      <p:sp>
        <p:nvSpPr>
          <p:cNvPr id="5" name="Чувар места за текст 4"/>
          <p:cNvSpPr>
            <a:spLocks noGrp="1"/>
          </p:cNvSpPr>
          <p:nvPr>
            <p:ph type="body" idx="1"/>
          </p:nvPr>
        </p:nvSpPr>
        <p:spPr>
          <a:xfrm>
            <a:off x="1785918" y="1571618"/>
            <a:ext cx="6929486" cy="2786100"/>
          </a:xfrm>
        </p:spPr>
        <p:txBody>
          <a:bodyPr/>
          <a:lstStyle/>
          <a:p>
            <a:pPr lvl="0"/>
            <a:r>
              <a:rPr lang="sr-Cyrl-RS" sz="1800" dirty="0" smtClean="0">
                <a:solidFill>
                  <a:srgbClr val="7030A0"/>
                </a:solidFill>
              </a:rPr>
              <a:t>Различити задаци опажања ( пронађи разлику између два цртежа, лавиринти, пронађи пут од тачке А до тачке Б ...)</a:t>
            </a:r>
            <a:endParaRPr lang="sr-Latn-CS" sz="1800" dirty="0" smtClean="0">
              <a:solidFill>
                <a:srgbClr val="7030A0"/>
              </a:solidFill>
            </a:endParaRPr>
          </a:p>
          <a:p>
            <a:pPr lvl="0"/>
            <a:r>
              <a:rPr lang="sr-Cyrl-RS" sz="1800" dirty="0" smtClean="0">
                <a:solidFill>
                  <a:srgbClr val="7030A0"/>
                </a:solidFill>
              </a:rPr>
              <a:t>Игре са природним материјалима ( песак, вода, пластелин, глина, текстил, дрво итд)</a:t>
            </a:r>
            <a:endParaRPr lang="sr-Latn-CS" sz="1800" dirty="0" smtClean="0">
              <a:solidFill>
                <a:srgbClr val="7030A0"/>
              </a:solidFill>
            </a:endParaRPr>
          </a:p>
          <a:p>
            <a:pPr lvl="0"/>
            <a:r>
              <a:rPr lang="sr-Cyrl-RS" sz="1800" dirty="0" smtClean="0">
                <a:solidFill>
                  <a:srgbClr val="7030A0"/>
                </a:solidFill>
              </a:rPr>
              <a:t>Цртање и бојење ( прецртавање, настављање цртежа –друга половина цртежа, опажање детаља )</a:t>
            </a:r>
            <a:endParaRPr lang="sr-Latn-CS" sz="1800" dirty="0" smtClean="0">
              <a:solidFill>
                <a:srgbClr val="7030A0"/>
              </a:solidFill>
            </a:endParaRPr>
          </a:p>
          <a:p>
            <a:pPr lvl="0"/>
            <a:r>
              <a:rPr lang="sr-Cyrl-RS" sz="1800" dirty="0" smtClean="0">
                <a:solidFill>
                  <a:srgbClr val="7030A0"/>
                </a:solidFill>
              </a:rPr>
              <a:t>Друштвене игре, игре меморије</a:t>
            </a:r>
            <a:endParaRPr lang="sr-Latn-CS" sz="1800" dirty="0" smtClean="0">
              <a:solidFill>
                <a:srgbClr val="7030A0"/>
              </a:solidFill>
            </a:endParaRPr>
          </a:p>
          <a:p>
            <a:endParaRPr lang="sr-Latn-CS" sz="1400" dirty="0"/>
          </a:p>
        </p:txBody>
      </p:sp>
      <p:sp>
        <p:nvSpPr>
          <p:cNvPr id="3" name="Чувар места за број слај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слов 3"/>
          <p:cNvSpPr>
            <a:spLocks noGrp="1"/>
          </p:cNvSpPr>
          <p:nvPr>
            <p:ph type="ctrTitle"/>
          </p:nvPr>
        </p:nvSpPr>
        <p:spPr>
          <a:xfrm>
            <a:off x="1773750" y="500048"/>
            <a:ext cx="5596500" cy="785818"/>
          </a:xfrm>
        </p:spPr>
        <p:txBody>
          <a:bodyPr/>
          <a:lstStyle/>
          <a:p>
            <a:r>
              <a:rPr lang="sr-Cyrl-RS" sz="1800" dirty="0" smtClean="0">
                <a:solidFill>
                  <a:srgbClr val="FF0000"/>
                </a:solidFill>
              </a:rPr>
              <a:t>ДЕТЕ ЈЕ ПОШЛО У ШКОЛУ...</a:t>
            </a:r>
            <a:r>
              <a:rPr lang="sr-Latn-CS" sz="1800" dirty="0" smtClean="0"/>
              <a:t/>
            </a:r>
            <a:br>
              <a:rPr lang="sr-Latn-CS" sz="1800" dirty="0" smtClean="0"/>
            </a:br>
            <a:endParaRPr lang="sr-Latn-CS" sz="1800" dirty="0"/>
          </a:p>
        </p:txBody>
      </p:sp>
      <p:sp>
        <p:nvSpPr>
          <p:cNvPr id="5" name="Поднаслов 4"/>
          <p:cNvSpPr>
            <a:spLocks noGrp="1"/>
          </p:cNvSpPr>
          <p:nvPr>
            <p:ph type="subTitle" idx="1"/>
          </p:nvPr>
        </p:nvSpPr>
        <p:spPr>
          <a:xfrm>
            <a:off x="1773750" y="1500180"/>
            <a:ext cx="6012960" cy="292895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sr-Cyrl-RS" sz="1400" dirty="0" smtClean="0">
                <a:solidFill>
                  <a:srgbClr val="00B0F0"/>
                </a:solidFill>
              </a:rPr>
              <a:t>При поласку у школу потребна је добра организација. </a:t>
            </a:r>
          </a:p>
          <a:p>
            <a:pPr algn="l"/>
            <a:r>
              <a:rPr lang="sr-Cyrl-RS" sz="1400" dirty="0" smtClean="0">
                <a:solidFill>
                  <a:srgbClr val="00B0F0"/>
                </a:solidFill>
              </a:rPr>
              <a:t>        Не одлажите обавезе за сутра</a:t>
            </a:r>
          </a:p>
          <a:p>
            <a:pPr algn="l">
              <a:buFont typeface="Arial" pitchFamily="34" charset="0"/>
              <a:buChar char="•"/>
            </a:pPr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</a:rPr>
              <a:t>Немојте свом детету чинити услуге које су му на штету: цртање, </a:t>
            </a:r>
          </a:p>
          <a:p>
            <a:pPr algn="l"/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</a:rPr>
              <a:t>        бојење, писање уместо њега</a:t>
            </a:r>
          </a:p>
          <a:p>
            <a:pPr algn="l">
              <a:buFont typeface="Arial" pitchFamily="34" charset="0"/>
              <a:buChar char="•"/>
            </a:pPr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</a:rPr>
              <a:t>Поштујте његов темпо рада и напретка (нису сва деца иста)</a:t>
            </a:r>
          </a:p>
          <a:p>
            <a:pPr algn="l">
              <a:buFont typeface="Arial" pitchFamily="34" charset="0"/>
              <a:buChar char="•"/>
            </a:pPr>
            <a:r>
              <a:rPr lang="sr-Cyrl-RS" sz="1400" dirty="0" smtClean="0">
                <a:solidFill>
                  <a:schemeClr val="accent1">
                    <a:lumMod val="75000"/>
                  </a:schemeClr>
                </a:solidFill>
              </a:rPr>
              <a:t>Са дететом направите договор око организације</a:t>
            </a:r>
          </a:p>
          <a:p>
            <a:pPr algn="l">
              <a:buFont typeface="Arial" pitchFamily="34" charset="0"/>
              <a:buChar char="•"/>
            </a:pPr>
            <a:r>
              <a:rPr lang="sr-Cyrl-RS" sz="1400" dirty="0" smtClean="0">
                <a:solidFill>
                  <a:schemeClr val="accent6">
                    <a:lumMod val="75000"/>
                  </a:schemeClr>
                </a:solidFill>
              </a:rPr>
              <a:t>Пре користите награде и похвале (не материјалне), него критику и казне </a:t>
            </a:r>
          </a:p>
          <a:p>
            <a:pPr algn="l">
              <a:buFont typeface="Arial" pitchFamily="34" charset="0"/>
              <a:buChar char="•"/>
            </a:pPr>
            <a:r>
              <a:rPr lang="sr-Cyrl-RS" sz="1400" dirty="0" smtClean="0">
                <a:solidFill>
                  <a:srgbClr val="00B0F0"/>
                </a:solidFill>
              </a:rPr>
              <a:t>Пружите детету увек подршку, имајте разумевања, разговарајте</a:t>
            </a:r>
          </a:p>
          <a:p>
            <a:pPr algn="l">
              <a:buFont typeface="Arial" pitchFamily="34" charset="0"/>
              <a:buChar char="•"/>
            </a:pPr>
            <a:r>
              <a:rPr lang="sr-Cyrl-RS" sz="1400" dirty="0" smtClean="0">
                <a:solidFill>
                  <a:schemeClr val="accent6">
                    <a:lumMod val="75000"/>
                  </a:schemeClr>
                </a:solidFill>
              </a:rPr>
              <a:t>Користите право предаха и тајм-аута</a:t>
            </a:r>
            <a:endParaRPr lang="sr-Latn-C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Чувар места за број слај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текст 1"/>
          <p:cNvSpPr>
            <a:spLocks noGrp="1"/>
          </p:cNvSpPr>
          <p:nvPr>
            <p:ph type="body" idx="1"/>
          </p:nvPr>
        </p:nvSpPr>
        <p:spPr>
          <a:xfrm>
            <a:off x="1880850" y="2214560"/>
            <a:ext cx="6834554" cy="250033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sr-Cyrl-RS" sz="1400" dirty="0" smtClean="0">
                <a:solidFill>
                  <a:srgbClr val="7030A0"/>
                </a:solidFill>
              </a:rPr>
              <a:t>Направите план учења</a:t>
            </a:r>
          </a:p>
          <a:p>
            <a:pPr algn="l">
              <a:buFont typeface="Wingdings" pitchFamily="2" charset="2"/>
              <a:buChar char="Ø"/>
            </a:pPr>
            <a:r>
              <a:rPr lang="sr-Cyrl-RS" sz="1400" dirty="0" smtClean="0">
                <a:solidFill>
                  <a:srgbClr val="7030A0"/>
                </a:solidFill>
              </a:rPr>
              <a:t>Учите у исто време свакодневно како би дете стекло радне навике</a:t>
            </a:r>
          </a:p>
          <a:p>
            <a:pPr algn="l">
              <a:buFont typeface="Wingdings" pitchFamily="2" charset="2"/>
              <a:buChar char="Ø"/>
            </a:pPr>
            <a:r>
              <a:rPr lang="sr-Cyrl-RS" sz="1400" dirty="0" smtClean="0">
                <a:solidFill>
                  <a:srgbClr val="7030A0"/>
                </a:solidFill>
              </a:rPr>
              <a:t> Почните од предмета који захтева више рада и труда, а завршите</a:t>
            </a:r>
          </a:p>
          <a:p>
            <a:pPr algn="l">
              <a:buFont typeface="Wingdings" pitchFamily="2" charset="2"/>
              <a:buChar char="Ø"/>
            </a:pPr>
            <a:r>
              <a:rPr lang="sr-Cyrl-RS" sz="1400" dirty="0" smtClean="0">
                <a:solidFill>
                  <a:srgbClr val="7030A0"/>
                </a:solidFill>
              </a:rPr>
              <a:t>         предметима који деци омогућавају да се растерете ( углавном су то вештине).</a:t>
            </a:r>
          </a:p>
          <a:p>
            <a:pPr algn="l">
              <a:buFont typeface="Wingdings" pitchFamily="2" charset="2"/>
              <a:buChar char="Ø"/>
            </a:pPr>
            <a:r>
              <a:rPr lang="sr-Cyrl-RS" sz="1400" dirty="0" smtClean="0">
                <a:solidFill>
                  <a:srgbClr val="7030A0"/>
                </a:solidFill>
              </a:rPr>
              <a:t> Правите паузе између задатака. Паузу искористите за воћну  ужину, воћни     напитак, воду, вежбе разгибавања, слушање музике, кретање</a:t>
            </a:r>
          </a:p>
          <a:p>
            <a:pPr algn="l">
              <a:buFont typeface="Wingdings" pitchFamily="2" charset="2"/>
              <a:buChar char="Ø"/>
            </a:pPr>
            <a:r>
              <a:rPr lang="sr-Cyrl-RS" sz="1400" dirty="0" smtClean="0">
                <a:solidFill>
                  <a:srgbClr val="7030A0"/>
                </a:solidFill>
              </a:rPr>
              <a:t>Након израде домаћих задатака дозволите детету да се бави омиљеним</a:t>
            </a:r>
          </a:p>
          <a:p>
            <a:pPr algn="l">
              <a:buFont typeface="Wingdings" pitchFamily="2" charset="2"/>
              <a:buChar char="Ø"/>
            </a:pPr>
            <a:r>
              <a:rPr lang="sr-Cyrl-CS" sz="1400" dirty="0" smtClean="0">
                <a:solidFill>
                  <a:srgbClr val="7030A0"/>
                </a:solidFill>
              </a:rPr>
              <a:t>         акти</a:t>
            </a:r>
            <a:r>
              <a:rPr lang="sr-Cyrl-RS" sz="1400" dirty="0" smtClean="0">
                <a:solidFill>
                  <a:srgbClr val="7030A0"/>
                </a:solidFill>
              </a:rPr>
              <a:t>вностима</a:t>
            </a:r>
            <a:endParaRPr lang="sr-Latn-CS" sz="1400" dirty="0" smtClean="0">
              <a:solidFill>
                <a:srgbClr val="7030A0"/>
              </a:solidFill>
            </a:endParaRPr>
          </a:p>
          <a:p>
            <a:pPr algn="l"/>
            <a:endParaRPr lang="sr-Latn-CS" sz="1400" dirty="0">
              <a:solidFill>
                <a:srgbClr val="FF0000"/>
              </a:solidFill>
            </a:endParaRPr>
          </a:p>
        </p:txBody>
      </p:sp>
      <p:sp>
        <p:nvSpPr>
          <p:cNvPr id="3" name="Чувар места за број слај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4097" name="Picture 1" descr="Počinje upis prvaka elektronskim putem - Glas Zaječ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10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текст 1"/>
          <p:cNvSpPr>
            <a:spLocks noGrp="1"/>
          </p:cNvSpPr>
          <p:nvPr>
            <p:ph type="body" idx="1"/>
          </p:nvPr>
        </p:nvSpPr>
        <p:spPr>
          <a:xfrm>
            <a:off x="928662" y="1714494"/>
            <a:ext cx="7000924" cy="3286148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Cyrl-RS" sz="1400" dirty="0" smtClean="0">
                <a:solidFill>
                  <a:srgbClr val="7030A0"/>
                </a:solidFill>
              </a:rPr>
              <a:t>Деца често користе одговор „не знам“. Усмерите га и стрпљиво водите до правилног одговора. Не одговарајте уместо њега, већ сачекајте да се дете охрабри и смисли свој одговор – па макар он био и погрешан.  Похвалите прво његов труд, па тек онда укажите на неисправност одговора. Тако ће дете прихватити учење као процес који води у повољне промене, као процес којим ће стећи нова искуства без страха да буде одбачено због свог незнања. </a:t>
            </a:r>
          </a:p>
          <a:p>
            <a:pPr algn="l">
              <a:buClr>
                <a:schemeClr val="accent4">
                  <a:lumMod val="50000"/>
                </a:schemeClr>
              </a:buClr>
              <a:buNone/>
            </a:pPr>
            <a:endParaRPr lang="sr-Latn-CS" sz="1400" dirty="0" smtClean="0"/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Cyrl-RS" sz="1400" dirty="0" smtClean="0">
                <a:solidFill>
                  <a:srgbClr val="00B050"/>
                </a:solidFill>
              </a:rPr>
              <a:t>Срећно и задовољно дете ће брже и ефикасније испуњавати своје обавезе. Уплашено дете ће своје обавезе испуњавати споро и без воље, биће незадовољно својим радом (баш као и Ви) и несрећно због тога. Избегните такве ситуације, охрабрујте своје дете, не очекујте превише (оно тек почиње да учи), не захтевајте, већ с љубављу истрајте на поштовању договора. Будите стрпљиви. </a:t>
            </a:r>
            <a:endParaRPr lang="sr-Latn-CS" sz="1400" dirty="0" smtClean="0">
              <a:solidFill>
                <a:srgbClr val="00B050"/>
              </a:solidFill>
            </a:endParaRPr>
          </a:p>
          <a:p>
            <a:endParaRPr lang="sr-Latn-CS" sz="1400" dirty="0"/>
          </a:p>
        </p:txBody>
      </p:sp>
      <p:sp>
        <p:nvSpPr>
          <p:cNvPr id="3" name="Чувар места за број слај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текст 1"/>
          <p:cNvSpPr>
            <a:spLocks noGrp="1"/>
          </p:cNvSpPr>
          <p:nvPr>
            <p:ph type="body" idx="1"/>
          </p:nvPr>
        </p:nvSpPr>
        <p:spPr>
          <a:xfrm>
            <a:off x="1979712" y="1707654"/>
            <a:ext cx="6429420" cy="3143272"/>
          </a:xfrm>
        </p:spPr>
        <p:txBody>
          <a:bodyPr/>
          <a:lstStyle/>
          <a:p>
            <a:pPr algn="l">
              <a:buNone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Охрабрујте га да буде самостално, а самим тим и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одговорно.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Школа је место за дружење, игру, учење, цртање, певање.</a:t>
            </a:r>
          </a:p>
          <a:p>
            <a:pPr algn="l">
              <a:buNone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У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њој има свега онолико колико је потребно да не буде</a:t>
            </a:r>
          </a:p>
          <a:p>
            <a:pPr algn="l">
              <a:buNone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досадно ни напорно – таман по мери детета. Објасните</a:t>
            </a:r>
          </a:p>
          <a:p>
            <a:pPr algn="l">
              <a:buNone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му да није страшно ако нешто не буде знало – у школу</a:t>
            </a:r>
          </a:p>
          <a:p>
            <a:pPr algn="l">
              <a:buNone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иде да би научило; није страшно ако погреши – те грешке</a:t>
            </a:r>
          </a:p>
          <a:p>
            <a:pPr algn="l">
              <a:buNone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се исправљају учењем и вежбањем. Разумите и његов</a:t>
            </a:r>
          </a:p>
          <a:p>
            <a:pPr algn="l">
              <a:buNone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страх. Говорите позитивно и о школи и будућем учитељу.</a:t>
            </a:r>
          </a:p>
          <a:p>
            <a:pPr algn="l">
              <a:buNone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Од Вашег става зависиће и његов став.</a:t>
            </a:r>
          </a:p>
          <a:p>
            <a:pPr algn="l">
              <a:buNone/>
            </a:pPr>
            <a:endParaRPr lang="sr-Cyrl-RS" sz="1800" dirty="0" smtClean="0">
              <a:solidFill>
                <a:srgbClr val="FF0000"/>
              </a:solidFill>
            </a:endParaRPr>
          </a:p>
        </p:txBody>
      </p:sp>
      <p:sp>
        <p:nvSpPr>
          <p:cNvPr id="3" name="Чувар места за број слај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број слај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928676"/>
            <a:ext cx="60007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endParaRPr kumimoji="0" lang="sr-Cyrl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endParaRPr lang="sr-Cyrl-RS" sz="1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endParaRPr kumimoji="0" lang="sr-Cyrl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endParaRPr lang="sr-Cyrl-RS" sz="1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endParaRPr kumimoji="0" lang="sr-Cyrl-RS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endParaRPr lang="sr-Cyrl-RS" sz="3200" dirty="0" smtClean="0">
              <a:solidFill>
                <a:srgbClr val="00B0F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endParaRPr kumimoji="0" lang="sr-Cyrl-RS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Ђачки кут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24"/>
            <a:ext cx="50006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4" name="Правоугаоник 3"/>
          <p:cNvSpPr/>
          <p:nvPr/>
        </p:nvSpPr>
        <p:spPr>
          <a:xfrm>
            <a:off x="1500166" y="785800"/>
            <a:ext cx="58579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tabLst>
                <a:tab pos="733425" algn="l"/>
              </a:tabLst>
            </a:pPr>
            <a:r>
              <a:rPr lang="sr-Latn-CS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СРЕЋАН ПОЛАЗАК У ПРВИ РАЗРЕД И ДОБРО ДОШЛИ У ВАШУ ШКОЛУ!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733425" algn="l"/>
              </a:tabLst>
            </a:pPr>
            <a:endParaRPr lang="sr-Cyrl-RS" sz="32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733425" algn="l"/>
              </a:tabLst>
            </a:pPr>
            <a:endParaRPr lang="sr-Cyrl-RS" sz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733425" algn="l"/>
              </a:tabLst>
            </a:pPr>
            <a:endParaRPr lang="sr-Cyrl-RS" sz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733425" algn="l"/>
              </a:tabLst>
            </a:pPr>
            <a:endParaRPr lang="sr-Cyrl-RS" sz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733425" algn="l"/>
              </a:tabLst>
            </a:pPr>
            <a:endParaRPr lang="sr-Cyrl-RS" sz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733425" algn="l"/>
              </a:tabLst>
            </a:pPr>
            <a:endParaRPr lang="sr-Cyrl-RS" sz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733425" algn="l"/>
              </a:tabLst>
            </a:pPr>
            <a:endParaRPr lang="sr-Cyrl-RS" sz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733425" algn="l"/>
              </a:tabLst>
            </a:pP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 Соња Живановић Велиборовић и </a:t>
            </a:r>
            <a:endParaRPr lang="sr-Cyrl-R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733425" algn="l"/>
              </a:tabLst>
            </a:pP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Љиљана Ђорђевић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Чувар места за текст 17"/>
          <p:cNvSpPr>
            <a:spLocks noGrp="1"/>
          </p:cNvSpPr>
          <p:nvPr>
            <p:ph type="body" idx="1"/>
          </p:nvPr>
        </p:nvSpPr>
        <p:spPr>
          <a:xfrm>
            <a:off x="1357290" y="1428742"/>
            <a:ext cx="6215106" cy="3429024"/>
          </a:xfrm>
        </p:spPr>
        <p:txBody>
          <a:bodyPr/>
          <a:lstStyle/>
          <a:p>
            <a:pPr algn="l">
              <a:buNone/>
            </a:pPr>
            <a:endParaRPr lang="sr-Cyrl-RS" sz="1400" dirty="0" smtClean="0">
              <a:solidFill>
                <a:srgbClr val="7030A0"/>
              </a:solidFill>
            </a:endParaRPr>
          </a:p>
          <a:p>
            <a:pPr algn="l">
              <a:lnSpc>
                <a:spcPct val="150000"/>
              </a:lnSpc>
              <a:buNone/>
            </a:pPr>
            <a:r>
              <a:rPr lang="sr-Latn-RS" sz="1400" dirty="0" smtClean="0">
                <a:solidFill>
                  <a:srgbClr val="7030A0"/>
                </a:solidFill>
              </a:rPr>
              <a:t>        </a:t>
            </a:r>
            <a:r>
              <a:rPr lang="sr-Cyrl-RS" sz="1400" dirty="0" smtClean="0">
                <a:solidFill>
                  <a:srgbClr val="7030A0"/>
                </a:solidFill>
              </a:rPr>
              <a:t>Поштовани </a:t>
            </a:r>
            <a:r>
              <a:rPr lang="sr-Cyrl-RS" sz="1400" dirty="0" smtClean="0">
                <a:solidFill>
                  <a:srgbClr val="7030A0"/>
                </a:solidFill>
              </a:rPr>
              <a:t>родитељи / други законски заступници будућих ђака </a:t>
            </a:r>
            <a:r>
              <a:rPr lang="sr-Cyrl-RS" sz="1400" dirty="0" smtClean="0">
                <a:solidFill>
                  <a:srgbClr val="7030A0"/>
                </a:solidFill>
              </a:rPr>
              <a:t>првака,</a:t>
            </a:r>
            <a:r>
              <a:rPr lang="sr-Latn-RS" sz="1400" dirty="0" smtClean="0">
                <a:solidFill>
                  <a:srgbClr val="7030A0"/>
                </a:solidFill>
              </a:rPr>
              <a:t> </a:t>
            </a:r>
            <a:r>
              <a:rPr lang="sr-Cyrl-RS" sz="1400" dirty="0" smtClean="0">
                <a:solidFill>
                  <a:srgbClr val="7030A0"/>
                </a:solidFill>
              </a:rPr>
              <a:t>ближи </a:t>
            </a:r>
            <a:r>
              <a:rPr lang="sr-Cyrl-RS" sz="1400" dirty="0" smtClean="0">
                <a:solidFill>
                  <a:srgbClr val="7030A0"/>
                </a:solidFill>
              </a:rPr>
              <a:t>се тренутак када ће Ваше дете поћи у школу. Полазак детета у </a:t>
            </a:r>
            <a:r>
              <a:rPr lang="sr-Cyrl-RS" sz="1400" dirty="0" smtClean="0">
                <a:solidFill>
                  <a:srgbClr val="7030A0"/>
                </a:solidFill>
              </a:rPr>
              <a:t>школу</a:t>
            </a:r>
            <a:r>
              <a:rPr lang="sr-Latn-RS" sz="1400" dirty="0" smtClean="0">
                <a:solidFill>
                  <a:srgbClr val="7030A0"/>
                </a:solidFill>
              </a:rPr>
              <a:t> </a:t>
            </a:r>
            <a:r>
              <a:rPr lang="sr-Cyrl-RS" sz="1400" dirty="0" smtClean="0">
                <a:solidFill>
                  <a:srgbClr val="7030A0"/>
                </a:solidFill>
              </a:rPr>
              <a:t>представља </a:t>
            </a:r>
            <a:r>
              <a:rPr lang="sr-Cyrl-RS" sz="1400" dirty="0" smtClean="0">
                <a:solidFill>
                  <a:srgbClr val="7030A0"/>
                </a:solidFill>
              </a:rPr>
              <a:t>важан моменат у одрастању и за дете и за родитеље. Како ће овај </a:t>
            </a:r>
            <a:r>
              <a:rPr lang="sr-Cyrl-RS" sz="1400" dirty="0" smtClean="0">
                <a:solidFill>
                  <a:srgbClr val="7030A0"/>
                </a:solidFill>
              </a:rPr>
              <a:t>период </a:t>
            </a:r>
            <a:r>
              <a:rPr lang="sr-Cyrl-RS" sz="1400" dirty="0" smtClean="0">
                <a:solidFill>
                  <a:srgbClr val="7030A0"/>
                </a:solidFill>
              </a:rPr>
              <a:t>протећи зависи, између осталог и од зрелости детета. Критеријуми за </a:t>
            </a:r>
            <a:r>
              <a:rPr lang="sr-Cyrl-RS" sz="1400" dirty="0" smtClean="0">
                <a:solidFill>
                  <a:srgbClr val="7030A0"/>
                </a:solidFill>
              </a:rPr>
              <a:t>процену </a:t>
            </a:r>
            <a:r>
              <a:rPr lang="sr-Cyrl-RS" sz="1400" dirty="0" smtClean="0">
                <a:solidFill>
                  <a:srgbClr val="7030A0"/>
                </a:solidFill>
              </a:rPr>
              <a:t>зрелости за полазак у школу базирају се на узрасној доби, али и на </a:t>
            </a:r>
            <a:r>
              <a:rPr lang="sr-Cyrl-RS" sz="1400" dirty="0" smtClean="0">
                <a:solidFill>
                  <a:srgbClr val="7030A0"/>
                </a:solidFill>
              </a:rPr>
              <a:t>развојном </a:t>
            </a:r>
            <a:r>
              <a:rPr lang="sr-Cyrl-RS" sz="1400" dirty="0" smtClean="0">
                <a:solidFill>
                  <a:srgbClr val="7030A0"/>
                </a:solidFill>
              </a:rPr>
              <a:t>ступњу који детету омогућује да примерено реагује на захтеве </a:t>
            </a:r>
            <a:r>
              <a:rPr lang="sr-Cyrl-RS" sz="1400" dirty="0" smtClean="0">
                <a:solidFill>
                  <a:srgbClr val="7030A0"/>
                </a:solidFill>
              </a:rPr>
              <a:t>школе</a:t>
            </a:r>
            <a:r>
              <a:rPr lang="sr-Cyrl-RS" sz="1400" dirty="0" smtClean="0">
                <a:solidFill>
                  <a:srgbClr val="7030A0"/>
                </a:solidFill>
              </a:rPr>
              <a:t>. </a:t>
            </a:r>
            <a:endParaRPr lang="sr-Latn-CS" sz="1400" dirty="0" smtClean="0">
              <a:solidFill>
                <a:srgbClr val="7030A0"/>
              </a:solidFill>
            </a:endParaRPr>
          </a:p>
          <a:p>
            <a:endParaRPr lang="sr-Latn-C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Чувар места за текст 5"/>
          <p:cNvSpPr>
            <a:spLocks noGrp="1"/>
          </p:cNvSpPr>
          <p:nvPr>
            <p:ph type="body" idx="1"/>
          </p:nvPr>
        </p:nvSpPr>
        <p:spPr>
          <a:xfrm>
            <a:off x="1214414" y="1428742"/>
            <a:ext cx="6357982" cy="2928958"/>
          </a:xfrm>
        </p:spPr>
        <p:txBody>
          <a:bodyPr/>
          <a:lstStyle/>
          <a:p>
            <a:pPr algn="l">
              <a:buNone/>
            </a:pPr>
            <a:endParaRPr lang="sr-Cyrl-RS" sz="1400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sr-Cyrl-RS" sz="1400" dirty="0" smtClean="0">
                <a:solidFill>
                  <a:srgbClr val="FF0000"/>
                </a:solidFill>
              </a:rPr>
              <a:t>Полазак у школу не значи престанак игре. Игра и машта су саставни и </a:t>
            </a:r>
          </a:p>
          <a:p>
            <a:pPr algn="l">
              <a:buNone/>
            </a:pPr>
            <a:r>
              <a:rPr lang="sr-Cyrl-RS" sz="1400" dirty="0" smtClean="0">
                <a:solidFill>
                  <a:srgbClr val="FF0000"/>
                </a:solidFill>
              </a:rPr>
              <a:t>веома важан део одрастања. Родитељи би требало  да </a:t>
            </a:r>
            <a:r>
              <a:rPr lang="sr-Cyrl-RS" sz="1400" dirty="0" smtClean="0">
                <a:solidFill>
                  <a:srgbClr val="FF0000"/>
                </a:solidFill>
              </a:rPr>
              <a:t>подстичу,охрабрују</a:t>
            </a:r>
            <a:r>
              <a:rPr lang="sr-Cyrl-RS" sz="1400" dirty="0" smtClean="0">
                <a:solidFill>
                  <a:srgbClr val="FF0000"/>
                </a:solidFill>
              </a:rPr>
              <a:t>, </a:t>
            </a:r>
          </a:p>
          <a:p>
            <a:pPr algn="l">
              <a:buNone/>
            </a:pPr>
            <a:r>
              <a:rPr lang="sr-Cyrl-RS" sz="1400" dirty="0" smtClean="0">
                <a:solidFill>
                  <a:srgbClr val="FF0000"/>
                </a:solidFill>
              </a:rPr>
              <a:t>поштују и разумеју децу. Често родитељи имају страхове: да ли је дете </a:t>
            </a:r>
          </a:p>
          <a:p>
            <a:pPr algn="l">
              <a:buNone/>
            </a:pPr>
            <a:r>
              <a:rPr lang="sr-Cyrl-RS" sz="1400" dirty="0" smtClean="0">
                <a:solidFill>
                  <a:srgbClr val="FF0000"/>
                </a:solidFill>
              </a:rPr>
              <a:t>спремно, да ли ће проћи на тесту? Почетак школске године сви чекају </a:t>
            </a:r>
            <a:r>
              <a:rPr lang="sr-Cyrl-R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sr-Cyrl-RS" sz="1400" dirty="0" smtClean="0">
                <a:solidFill>
                  <a:srgbClr val="FF0000"/>
                </a:solidFill>
              </a:rPr>
              <a:t> </a:t>
            </a:r>
          </a:p>
          <a:p>
            <a:pPr algn="l">
              <a:buNone/>
            </a:pPr>
            <a:r>
              <a:rPr lang="sr-Cyrl-RS" sz="1400" dirty="0" smtClean="0">
                <a:solidFill>
                  <a:srgbClr val="FF0000"/>
                </a:solidFill>
              </a:rPr>
              <a:t>стрепњом – како ће се уклопити, да ли ће заволети школу, </a:t>
            </a:r>
            <a:endParaRPr lang="sr-Latn-RS" sz="1400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sr-Cyrl-RS" sz="1400" dirty="0" smtClean="0">
                <a:solidFill>
                  <a:srgbClr val="FF0000"/>
                </a:solidFill>
              </a:rPr>
              <a:t>шта са</a:t>
            </a:r>
            <a:r>
              <a:rPr lang="sr-Latn-RS" sz="1400" dirty="0" smtClean="0">
                <a:solidFill>
                  <a:srgbClr val="FF0000"/>
                </a:solidFill>
              </a:rPr>
              <a:t> </a:t>
            </a:r>
            <a:r>
              <a:rPr lang="sr-Cyrl-RS" sz="1400" dirty="0" smtClean="0">
                <a:solidFill>
                  <a:srgbClr val="FF0000"/>
                </a:solidFill>
              </a:rPr>
              <a:t>домаћим </a:t>
            </a:r>
            <a:endParaRPr lang="sr-Cyrl-RS" sz="1400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sr-Cyrl-RS" sz="1400" dirty="0" smtClean="0">
                <a:solidFill>
                  <a:srgbClr val="FF0000"/>
                </a:solidFill>
              </a:rPr>
              <a:t>задацима?</a:t>
            </a:r>
            <a:endParaRPr lang="sr-Latn-CS" sz="1400" dirty="0" smtClean="0">
              <a:solidFill>
                <a:srgbClr val="FF0000"/>
              </a:solidFill>
            </a:endParaRPr>
          </a:p>
          <a:p>
            <a:endParaRPr lang="sr-Cyrl-RS" sz="1400" dirty="0" smtClean="0">
              <a:solidFill>
                <a:srgbClr val="00B050"/>
              </a:solidFill>
            </a:endParaRPr>
          </a:p>
          <a:p>
            <a:endParaRPr lang="sr-Cyrl-RS" sz="1400" dirty="0" smtClean="0">
              <a:solidFill>
                <a:srgbClr val="00B050"/>
              </a:solidFill>
            </a:endParaRPr>
          </a:p>
          <a:p>
            <a:endParaRPr lang="sr-Latn-CS" sz="1200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pic>
        <p:nvPicPr>
          <p:cNvPr id="13313" name="Picture 1" descr="Donella - Dječiji park - Berichten | 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0950" y="3311729"/>
            <a:ext cx="3999376" cy="183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увар места за текст 4"/>
          <p:cNvSpPr>
            <a:spLocks noGrp="1"/>
          </p:cNvSpPr>
          <p:nvPr>
            <p:ph type="body" idx="1"/>
          </p:nvPr>
        </p:nvSpPr>
        <p:spPr>
          <a:xfrm>
            <a:off x="1357290" y="1920300"/>
            <a:ext cx="5905860" cy="2508838"/>
          </a:xfrm>
        </p:spPr>
        <p:txBody>
          <a:bodyPr/>
          <a:lstStyle/>
          <a:p>
            <a:pPr algn="r">
              <a:buNone/>
            </a:pPr>
            <a:r>
              <a:rPr lang="sr-Cyrl-RS" sz="1600" dirty="0" smtClean="0">
                <a:solidFill>
                  <a:srgbClr val="00B0F0"/>
                </a:solidFill>
              </a:rPr>
              <a:t>Децу не треба плашити школом. Пре поласка у школу дете не</a:t>
            </a:r>
          </a:p>
          <a:p>
            <a:pPr algn="r">
              <a:buNone/>
            </a:pPr>
            <a:r>
              <a:rPr lang="sr-Cyrl-RS" sz="1600" dirty="0" smtClean="0">
                <a:solidFill>
                  <a:srgbClr val="00B0F0"/>
                </a:solidFill>
              </a:rPr>
              <a:t>треба да зна да чита, пише, рачуна – то ће научити у школи.</a:t>
            </a:r>
          </a:p>
          <a:p>
            <a:pPr algn="r">
              <a:buNone/>
            </a:pPr>
            <a:r>
              <a:rPr lang="sr-Cyrl-RS" sz="1600" dirty="0" smtClean="0">
                <a:solidFill>
                  <a:srgbClr val="00B0F0"/>
                </a:solidFill>
              </a:rPr>
              <a:t>Ваш малишан треба да зна да се игра, да ужива у игри, да дели,</a:t>
            </a:r>
          </a:p>
          <a:p>
            <a:pPr algn="r">
              <a:buNone/>
            </a:pPr>
            <a:r>
              <a:rPr lang="sr-Cyrl-CS" sz="1600" dirty="0" smtClean="0">
                <a:solidFill>
                  <a:srgbClr val="00B0F0"/>
                </a:solidFill>
              </a:rPr>
              <a:t>д</a:t>
            </a:r>
            <a:r>
              <a:rPr lang="sr-Cyrl-RS" sz="1600" dirty="0" smtClean="0">
                <a:solidFill>
                  <a:srgbClr val="00B0F0"/>
                </a:solidFill>
              </a:rPr>
              <a:t>а машта, да поштује друге. </a:t>
            </a:r>
          </a:p>
          <a:p>
            <a:pPr algn="r">
              <a:buNone/>
            </a:pPr>
            <a:r>
              <a:rPr lang="sr-Cyrl-RS" sz="1600" dirty="0" smtClean="0">
                <a:solidFill>
                  <a:srgbClr val="00B0F0"/>
                </a:solidFill>
              </a:rPr>
              <a:t>Игра  са вршњацима омогућава развој емоционалних</a:t>
            </a:r>
          </a:p>
          <a:p>
            <a:pPr algn="r">
              <a:buNone/>
            </a:pPr>
            <a:r>
              <a:rPr lang="sr-Cyrl-RS" sz="1600" dirty="0" smtClean="0">
                <a:solidFill>
                  <a:srgbClr val="00B0F0"/>
                </a:solidFill>
              </a:rPr>
              <a:t>и социјалних способности детета, које су јако значајне у школском окружењу.</a:t>
            </a:r>
            <a:endParaRPr lang="sr-Latn-CS" sz="1600" dirty="0" smtClean="0">
              <a:solidFill>
                <a:srgbClr val="00B0F0"/>
              </a:solidFill>
            </a:endParaRPr>
          </a:p>
          <a:p>
            <a:pPr algn="l"/>
            <a:endParaRPr lang="sr-Latn-CS" sz="1400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увар места за текст 4"/>
          <p:cNvSpPr>
            <a:spLocks noGrp="1"/>
          </p:cNvSpPr>
          <p:nvPr>
            <p:ph type="body" idx="1"/>
          </p:nvPr>
        </p:nvSpPr>
        <p:spPr>
          <a:xfrm>
            <a:off x="1785918" y="1714494"/>
            <a:ext cx="5382300" cy="3008904"/>
          </a:xfrm>
        </p:spPr>
        <p:txBody>
          <a:bodyPr/>
          <a:lstStyle/>
          <a:p>
            <a:pPr marL="73025" indent="0" algn="l">
              <a:buNone/>
            </a:pPr>
            <a:r>
              <a:rPr lang="sr-Cyrl-RS" sz="1400" dirty="0" smtClean="0"/>
              <a:t> </a:t>
            </a:r>
            <a:r>
              <a:rPr lang="sr-Cyrl-RS" sz="1400" dirty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Упутићемо Вас како тече процес процене зрелости за полазак школу </a:t>
            </a:r>
            <a:r>
              <a:rPr lang="sr-Cyrl-RS" sz="1400" dirty="0" smtClean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и</a:t>
            </a:r>
            <a:r>
              <a:rPr lang="sr-Cyrl-RS" sz="1200" dirty="0" smtClean="0">
                <a:latin typeface="Times New Roman" panose="02020603050405020304" pitchFamily="18" charset="0"/>
                <a:ea typeface="Varela Round" panose="020B0604020202020204" charset="-79"/>
              </a:rPr>
              <a:t> </a:t>
            </a:r>
            <a:r>
              <a:rPr lang="sr-Cyrl-RS" sz="1400" dirty="0" smtClean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шта </a:t>
            </a:r>
            <a:r>
              <a:rPr lang="sr-Cyrl-RS" sz="1400" dirty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би Ваше дете предшколског узраста требало да зна. </a:t>
            </a:r>
            <a:endParaRPr lang="sr-Latn-R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025" indent="0" algn="l">
              <a:buNone/>
            </a:pPr>
            <a:r>
              <a:rPr lang="sr-Cyrl-RS" sz="1400" dirty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-Пре уписа у школу свако дете пролази процену зрелости и спремности </a:t>
            </a:r>
            <a:r>
              <a:rPr lang="sr-Cyrl-RS" sz="1400" dirty="0" smtClean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за</a:t>
            </a:r>
            <a:r>
              <a:rPr lang="sr-Cyrl-RS" sz="1200" dirty="0" smtClean="0">
                <a:latin typeface="Times New Roman" panose="02020603050405020304" pitchFamily="18" charset="0"/>
                <a:ea typeface="Varela Round" panose="020B0604020202020204" charset="-79"/>
              </a:rPr>
              <a:t> </a:t>
            </a:r>
            <a:r>
              <a:rPr lang="sr-Cyrl-RS" sz="1400" dirty="0" smtClean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школу </a:t>
            </a:r>
            <a:r>
              <a:rPr lang="sr-Cyrl-RS" sz="1400" dirty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од стране школског психолога/ педагога.  </a:t>
            </a:r>
            <a:endParaRPr lang="sr-Latn-R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025" indent="0" algn="l">
              <a:buNone/>
            </a:pPr>
            <a:r>
              <a:rPr lang="sr-Cyrl-RS" sz="1400" dirty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-Основне компоненте које се процењују су интелектуална,</a:t>
            </a:r>
            <a:endParaRPr lang="sr-Latn-R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025" indent="0" algn="l">
              <a:buNone/>
            </a:pPr>
            <a:r>
              <a:rPr lang="sr-Cyrl-RS" sz="1400" dirty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социјална, емоционална и мотивациона зрелост. </a:t>
            </a:r>
            <a:endParaRPr lang="sr-Latn-R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025" indent="0" algn="l">
              <a:buNone/>
            </a:pPr>
            <a:r>
              <a:rPr lang="sr-Cyrl-RS" sz="1400" dirty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-Обавља се  разговор са дететом, врши тестирање, </a:t>
            </a:r>
            <a:r>
              <a:rPr lang="sr-Cyrl-RS" sz="1400" dirty="0" smtClean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родитељи/други</a:t>
            </a:r>
            <a:r>
              <a:rPr lang="sr-Cyrl-RS" sz="1200" dirty="0" smtClean="0">
                <a:latin typeface="Times New Roman" panose="02020603050405020304" pitchFamily="18" charset="0"/>
                <a:ea typeface="Varela Round" panose="020B0604020202020204" charset="-79"/>
              </a:rPr>
              <a:t> </a:t>
            </a:r>
            <a:r>
              <a:rPr lang="sr-Cyrl-RS" sz="1400" dirty="0" smtClean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законски </a:t>
            </a:r>
            <a:r>
              <a:rPr lang="sr-Cyrl-RS" sz="1400" dirty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заступници  дају основне информације о детету, а потом </a:t>
            </a:r>
            <a:r>
              <a:rPr lang="sr-Cyrl-RS" sz="1400" dirty="0" smtClean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следиразговар </a:t>
            </a:r>
            <a:r>
              <a:rPr lang="sr-Cyrl-RS" sz="1400" dirty="0">
                <a:solidFill>
                  <a:srgbClr val="0070C0"/>
                </a:solidFill>
                <a:latin typeface="Varela Round" panose="020B0604020202020204" charset="-79"/>
                <a:ea typeface="Varela Round" panose="020B0604020202020204" charset="-79"/>
                <a:cs typeface="Varela Round" panose="020B0604020202020204" charset="-79"/>
              </a:rPr>
              <a:t>родитеља / другог законског заступника и стручног сарадника. </a:t>
            </a:r>
            <a:endParaRPr lang="sr-Latn-R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sr-Latn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r-Latn-R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 algn="l">
              <a:buNone/>
            </a:pPr>
            <a:endParaRPr lang="sr-Latn-CS" sz="1400" dirty="0" smtClean="0"/>
          </a:p>
          <a:p>
            <a:endParaRPr lang="sr-Latn-CS" sz="1400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слов 5"/>
          <p:cNvSpPr>
            <a:spLocks noGrp="1"/>
          </p:cNvSpPr>
          <p:nvPr>
            <p:ph type="title"/>
          </p:nvPr>
        </p:nvSpPr>
        <p:spPr>
          <a:xfrm>
            <a:off x="1928794" y="142858"/>
            <a:ext cx="5782515" cy="642942"/>
          </a:xfrm>
        </p:spPr>
        <p:txBody>
          <a:bodyPr/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Latn-RS" dirty="0" smtClean="0">
                <a:solidFill>
                  <a:srgbClr val="00B0F0"/>
                </a:solidFill>
              </a:rPr>
              <a:t>Дете предшколског узраста би требало да</a:t>
            </a:r>
            <a:r>
              <a:rPr lang="sr-Cyrl-RS" dirty="0" smtClean="0">
                <a:solidFill>
                  <a:srgbClr val="00B0F0"/>
                </a:solidFill>
              </a:rPr>
              <a:t>:</a:t>
            </a:r>
            <a:r>
              <a:rPr lang="sr-Latn-CS" dirty="0" smtClean="0">
                <a:solidFill>
                  <a:srgbClr val="00B0F0"/>
                </a:solidFill>
              </a:rPr>
              <a:t/>
            </a:r>
            <a:br>
              <a:rPr lang="sr-Latn-CS" dirty="0" smtClean="0">
                <a:solidFill>
                  <a:srgbClr val="00B0F0"/>
                </a:solidFill>
              </a:rPr>
            </a:br>
            <a:endParaRPr lang="sr-Latn-CS" dirty="0">
              <a:solidFill>
                <a:srgbClr val="00B0F0"/>
              </a:solidFill>
            </a:endParaRPr>
          </a:p>
        </p:txBody>
      </p:sp>
      <p:sp>
        <p:nvSpPr>
          <p:cNvPr id="7" name="Чувар места за текст 6"/>
          <p:cNvSpPr>
            <a:spLocks noGrp="1"/>
          </p:cNvSpPr>
          <p:nvPr>
            <p:ph type="body" idx="1"/>
          </p:nvPr>
        </p:nvSpPr>
        <p:spPr>
          <a:xfrm>
            <a:off x="1571604" y="500048"/>
            <a:ext cx="3500462" cy="4643452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</a:rPr>
              <a:t>И</a:t>
            </a:r>
            <a:r>
              <a:rPr lang="sr-Latn-RS" sz="1400" dirty="0" smtClean="0">
                <a:solidFill>
                  <a:schemeClr val="accent5">
                    <a:lumMod val="75000"/>
                  </a:schemeClr>
                </a:solidFill>
              </a:rPr>
              <a:t>ма развијен фон</a:t>
            </a:r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</a:rPr>
              <a:t>д речи који је потребно свакодневно богатити разговором, читањем, појашњењем непознатих појмова.</a:t>
            </a:r>
            <a:endParaRPr lang="sr-Latn-C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sr-Latn-RS" sz="1400" dirty="0" smtClean="0">
                <a:solidFill>
                  <a:schemeClr val="accent5">
                    <a:lumMod val="75000"/>
                  </a:schemeClr>
                </a:solidFill>
              </a:rPr>
              <a:t>равилно изговара све гласове матерњег језика</a:t>
            </a:r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</a:rPr>
              <a:t> ( уколико то није случај, потражите помоћ логопеда )</a:t>
            </a:r>
            <a:endParaRPr lang="sr-Latn-C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</a:rPr>
              <a:t>Познаје речи које почињу на задато слово ( нпр. А- ауто, М-мама, К-кућа ...) </a:t>
            </a:r>
            <a:endParaRPr lang="sr-Latn-C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sr-Latn-RS" sz="1400" dirty="0" smtClean="0">
                <a:solidFill>
                  <a:schemeClr val="accent5">
                    <a:lumMod val="75000"/>
                  </a:schemeClr>
                </a:solidFill>
              </a:rPr>
              <a:t>рши анализу и синтезу гласова у речи ( На које слово почиње реч САТ? ; Када кажем М-И-Ш шта сам рекла? Које је последње слово у речи ОКО; Од којих се слова састоји реч ЧАША?…)</a:t>
            </a:r>
            <a:endParaRPr lang="sr-Cyrl-R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sr-Latn-RS" sz="1400" dirty="0" smtClean="0">
                <a:solidFill>
                  <a:schemeClr val="accent5">
                    <a:lumMod val="75000"/>
                  </a:schemeClr>
                </a:solidFill>
              </a:rPr>
              <a:t>ористи речи супротног значења </a:t>
            </a:r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sr-Latn-RS" sz="1400" dirty="0" smtClean="0">
                <a:solidFill>
                  <a:schemeClr val="accent5">
                    <a:lumMod val="75000"/>
                  </a:schemeClr>
                </a:solidFill>
              </a:rPr>
              <a:t>( дан- ноћ, црно-бело…)</a:t>
            </a:r>
            <a:endParaRPr lang="sr-Latn-C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endParaRPr lang="sr-Latn-CS" sz="1200" dirty="0"/>
          </a:p>
        </p:txBody>
      </p:sp>
      <p:sp>
        <p:nvSpPr>
          <p:cNvPr id="8" name="Чувар места за текст 7"/>
          <p:cNvSpPr>
            <a:spLocks noGrp="1"/>
          </p:cNvSpPr>
          <p:nvPr>
            <p:ph type="body" idx="2"/>
          </p:nvPr>
        </p:nvSpPr>
        <p:spPr>
          <a:xfrm>
            <a:off x="5143504" y="1000114"/>
            <a:ext cx="3571900" cy="3518776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00B050"/>
                </a:solidFill>
              </a:rPr>
              <a:t>З</a:t>
            </a:r>
            <a:r>
              <a:rPr lang="sr-Latn-RS" sz="1400" dirty="0" smtClean="0">
                <a:solidFill>
                  <a:srgbClr val="00B050"/>
                </a:solidFill>
              </a:rPr>
              <a:t>на дане у недељи </a:t>
            </a:r>
            <a:r>
              <a:rPr lang="sr-Cyrl-RS" sz="1400" dirty="0" smtClean="0">
                <a:solidFill>
                  <a:srgbClr val="00B050"/>
                </a:solidFill>
              </a:rPr>
              <a:t>по реду и зна који дан иде пре или после ( нпр. Који је дан пре уторка? Који је дан после уторка? ) </a:t>
            </a:r>
            <a:endParaRPr lang="sr-Latn-CS" sz="1400" dirty="0" smtClean="0">
              <a:solidFill>
                <a:srgbClr val="00B05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00B050"/>
                </a:solidFill>
              </a:rPr>
              <a:t>К</a:t>
            </a:r>
            <a:r>
              <a:rPr lang="sr-Latn-RS" sz="1400" dirty="0" smtClean="0">
                <a:solidFill>
                  <a:srgbClr val="00B050"/>
                </a:solidFill>
              </a:rPr>
              <a:t>ористи синониме за велики број речи</a:t>
            </a:r>
            <a:r>
              <a:rPr lang="sr-Cyrl-RS" sz="1400" dirty="0" smtClean="0">
                <a:solidFill>
                  <a:srgbClr val="00B050"/>
                </a:solidFill>
              </a:rPr>
              <a:t> (сличне речи, ауто- кола и сл.)</a:t>
            </a:r>
            <a:endParaRPr lang="sr-Latn-CS" sz="1400" dirty="0" smtClean="0">
              <a:solidFill>
                <a:srgbClr val="00B05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00B050"/>
                </a:solidFill>
              </a:rPr>
              <a:t>С</a:t>
            </a:r>
            <a:r>
              <a:rPr lang="sr-Latn-RS" sz="1400" dirty="0" smtClean="0">
                <a:solidFill>
                  <a:srgbClr val="00B050"/>
                </a:solidFill>
              </a:rPr>
              <a:t>лужи се просто-проширеним реченицама</a:t>
            </a:r>
            <a:endParaRPr lang="sr-Latn-CS" sz="1400" dirty="0" smtClean="0">
              <a:solidFill>
                <a:srgbClr val="00B05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r-Latn-R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роји до 10 унапред и уназад</a:t>
            </a:r>
            <a:r>
              <a:rPr lang="sr-Cyrl-R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зна редне бројеве ( редом и прекореда )</a:t>
            </a:r>
            <a:endParaRPr lang="sr-Latn-CS" sz="1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00B050"/>
                </a:solidFill>
              </a:rPr>
              <a:t>С</a:t>
            </a:r>
            <a:r>
              <a:rPr lang="sr-Latn-RS" sz="1400" dirty="0" smtClean="0">
                <a:solidFill>
                  <a:srgbClr val="00B050"/>
                </a:solidFill>
              </a:rPr>
              <a:t>аставља слику од 4 </a:t>
            </a:r>
            <a:r>
              <a:rPr lang="sr-Cyrl-RS" sz="1400" dirty="0" smtClean="0">
                <a:solidFill>
                  <a:srgbClr val="00B050"/>
                </a:solidFill>
              </a:rPr>
              <a:t>или више </a:t>
            </a:r>
            <a:r>
              <a:rPr lang="sr-Latn-RS" sz="1400" dirty="0" smtClean="0">
                <a:solidFill>
                  <a:srgbClr val="00B050"/>
                </a:solidFill>
              </a:rPr>
              <a:t>дел</a:t>
            </a:r>
            <a:r>
              <a:rPr lang="sr-Cyrl-RS" sz="1400" dirty="0" smtClean="0">
                <a:solidFill>
                  <a:srgbClr val="00B050"/>
                </a:solidFill>
              </a:rPr>
              <a:t>ов</a:t>
            </a:r>
            <a:r>
              <a:rPr lang="sr-Latn-RS" sz="1400" dirty="0" smtClean="0">
                <a:solidFill>
                  <a:srgbClr val="00B050"/>
                </a:solidFill>
              </a:rPr>
              <a:t>а</a:t>
            </a:r>
            <a:endParaRPr lang="sr-Latn-CS" sz="1400" dirty="0" smtClean="0">
              <a:solidFill>
                <a:srgbClr val="00B05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00B050"/>
                </a:solidFill>
              </a:rPr>
              <a:t>Уме да опише слику, хронолошким редоследом ( шта је било пре, шта је било после )</a:t>
            </a:r>
            <a:endParaRPr lang="sr-Latn-CS" sz="1400" dirty="0" smtClean="0">
              <a:solidFill>
                <a:srgbClr val="00B050"/>
              </a:solidFill>
            </a:endParaRPr>
          </a:p>
          <a:p>
            <a:endParaRPr lang="sr-Latn-CS" sz="1200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Чувар места за текст 5"/>
          <p:cNvSpPr>
            <a:spLocks noGrp="1"/>
          </p:cNvSpPr>
          <p:nvPr>
            <p:ph type="body" idx="1"/>
          </p:nvPr>
        </p:nvSpPr>
        <p:spPr>
          <a:xfrm>
            <a:off x="1571604" y="642924"/>
            <a:ext cx="3500462" cy="3857652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7030A0"/>
                </a:solidFill>
              </a:rPr>
              <a:t>О</a:t>
            </a:r>
            <a:r>
              <a:rPr lang="sr-Latn-RS" sz="1400" dirty="0" smtClean="0">
                <a:solidFill>
                  <a:srgbClr val="7030A0"/>
                </a:solidFill>
              </a:rPr>
              <a:t>ријентише се у времену( дан-ноћ, јутро, подне, вече, сада, пре, после)</a:t>
            </a:r>
            <a:endParaRPr lang="sr-Latn-CS" sz="1400" dirty="0" smtClean="0">
              <a:solidFill>
                <a:srgbClr val="7030A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7030A0"/>
                </a:solidFill>
              </a:rPr>
              <a:t>Ц</a:t>
            </a:r>
            <a:r>
              <a:rPr lang="sr-Latn-RS" sz="1400" dirty="0" smtClean="0">
                <a:solidFill>
                  <a:srgbClr val="7030A0"/>
                </a:solidFill>
              </a:rPr>
              <a:t>рта човека са више детаља</a:t>
            </a:r>
            <a:endParaRPr lang="sr-Latn-CS" sz="1400" dirty="0" smtClean="0">
              <a:solidFill>
                <a:srgbClr val="7030A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7030A0"/>
                </a:solidFill>
              </a:rPr>
              <a:t>З</a:t>
            </a:r>
            <a:r>
              <a:rPr lang="sr-Latn-RS" sz="1400" dirty="0" smtClean="0">
                <a:solidFill>
                  <a:srgbClr val="7030A0"/>
                </a:solidFill>
              </a:rPr>
              <a:t>на која је лева</a:t>
            </a:r>
            <a:r>
              <a:rPr lang="sr-Cyrl-RS" sz="1400" dirty="0" smtClean="0">
                <a:solidFill>
                  <a:srgbClr val="7030A0"/>
                </a:solidFill>
              </a:rPr>
              <a:t>,</a:t>
            </a:r>
            <a:r>
              <a:rPr lang="sr-Latn-RS" sz="1400" dirty="0" smtClean="0">
                <a:solidFill>
                  <a:srgbClr val="7030A0"/>
                </a:solidFill>
              </a:rPr>
              <a:t> а која десна рука</a:t>
            </a:r>
            <a:r>
              <a:rPr lang="sr-Cyrl-RS" sz="1400" dirty="0" smtClean="0">
                <a:solidFill>
                  <a:srgbClr val="7030A0"/>
                </a:solidFill>
              </a:rPr>
              <a:t>, нога , око </a:t>
            </a:r>
            <a:endParaRPr lang="sr-Latn-CS" sz="1400" dirty="0" smtClean="0">
              <a:solidFill>
                <a:srgbClr val="7030A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7030A0"/>
                </a:solidFill>
              </a:rPr>
              <a:t>Зна своје име, презиме и одакле је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CS" sz="1400" dirty="0" smtClean="0">
                <a:solidFill>
                  <a:srgbClr val="7030A0"/>
                </a:solidFill>
              </a:rPr>
              <a:t>З</a:t>
            </a:r>
            <a:r>
              <a:rPr lang="sr-Cyrl-RS" sz="1400" dirty="0" smtClean="0">
                <a:solidFill>
                  <a:srgbClr val="7030A0"/>
                </a:solidFill>
              </a:rPr>
              <a:t>на колико има година </a:t>
            </a:r>
            <a:endParaRPr lang="sr-Latn-CS" sz="1400" dirty="0" smtClean="0">
              <a:solidFill>
                <a:srgbClr val="7030A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7030A0"/>
                </a:solidFill>
              </a:rPr>
              <a:t>П</a:t>
            </a:r>
            <a:r>
              <a:rPr lang="sr-Latn-RS" sz="1400" dirty="0" smtClean="0">
                <a:solidFill>
                  <a:srgbClr val="7030A0"/>
                </a:solidFill>
              </a:rPr>
              <a:t>репознаје слова азбуке </a:t>
            </a:r>
            <a:endParaRPr lang="sr-Cyrl-RS" sz="1400" dirty="0" smtClean="0">
              <a:solidFill>
                <a:srgbClr val="7030A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CS" sz="1400" dirty="0" smtClean="0">
                <a:solidFill>
                  <a:srgbClr val="7030A0"/>
                </a:solidFill>
              </a:rPr>
              <a:t>Зна годишња доба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CS" sz="1400" dirty="0" smtClean="0">
                <a:solidFill>
                  <a:srgbClr val="7030A0"/>
                </a:solidFill>
              </a:rPr>
              <a:t>Воће, поврће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CS" sz="1400" dirty="0" smtClean="0">
                <a:solidFill>
                  <a:srgbClr val="7030A0"/>
                </a:solidFill>
              </a:rPr>
              <a:t>Животиње</a:t>
            </a:r>
            <a:endParaRPr lang="sr-Latn-CS" sz="1400" dirty="0" smtClean="0">
              <a:solidFill>
                <a:srgbClr val="7030A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endParaRPr lang="sr-Latn-CS" dirty="0"/>
          </a:p>
        </p:txBody>
      </p:sp>
      <p:sp>
        <p:nvSpPr>
          <p:cNvPr id="7" name="Чувар места за текст 6"/>
          <p:cNvSpPr>
            <a:spLocks noGrp="1"/>
          </p:cNvSpPr>
          <p:nvPr>
            <p:ph type="body" idx="2"/>
          </p:nvPr>
        </p:nvSpPr>
        <p:spPr>
          <a:xfrm>
            <a:off x="5072066" y="571486"/>
            <a:ext cx="3643338" cy="4354564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FF0000"/>
                </a:solidFill>
              </a:rPr>
              <a:t>Има развијену графомоторику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sr-Cyrl-RS" sz="1400" dirty="0" smtClean="0">
                <a:solidFill>
                  <a:srgbClr val="FF0000"/>
                </a:solidFill>
              </a:rPr>
              <a:t>Графомоторика је основа за успешно савладавање технике писања. Потребно је да дете правилно држи оловку (није битно да ли је то у левој или десној руци), линије повлачи без улагања видног напора (без притискања). То се подстиче цртањем, бојењем, спајањем тачака, пресликавањем, цртањем по шаблону...)</a:t>
            </a:r>
            <a:endParaRPr lang="sr-Latn-CS" sz="1400" dirty="0" smtClean="0">
              <a:solidFill>
                <a:srgbClr val="FF000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FF0000"/>
                </a:solidFill>
              </a:rPr>
              <a:t>С</a:t>
            </a:r>
            <a:r>
              <a:rPr lang="sr-Latn-RS" sz="1400" dirty="0" smtClean="0">
                <a:solidFill>
                  <a:srgbClr val="FF0000"/>
                </a:solidFill>
              </a:rPr>
              <a:t>амостално је у храњењу и хигијенским навикама </a:t>
            </a:r>
            <a:endParaRPr lang="sr-Latn-CS" sz="1400" dirty="0" smtClean="0">
              <a:solidFill>
                <a:srgbClr val="FF000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FF0000"/>
                </a:solidFill>
              </a:rPr>
              <a:t>Дели прибор и простор са другарима</a:t>
            </a:r>
            <a:endParaRPr lang="sr-Latn-CS" sz="1400" dirty="0" smtClean="0">
              <a:solidFill>
                <a:srgbClr val="FF000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sr-Cyrl-RS" sz="1400" dirty="0" smtClean="0">
                <a:solidFill>
                  <a:srgbClr val="FF0000"/>
                </a:solidFill>
              </a:rPr>
              <a:t>Успоставља контакт са децом и одраслима</a:t>
            </a:r>
            <a:endParaRPr lang="sr-Latn-CS" sz="1400" dirty="0" smtClean="0">
              <a:solidFill>
                <a:srgbClr val="FF0000"/>
              </a:solidFill>
            </a:endParaRPr>
          </a:p>
          <a:p>
            <a:endParaRPr lang="sr-Latn-CS" sz="1200" dirty="0" smtClean="0"/>
          </a:p>
          <a:p>
            <a:endParaRPr lang="sr-Latn-CS" sz="1200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увар места за текст 4"/>
          <p:cNvSpPr>
            <a:spLocks noGrp="1"/>
          </p:cNvSpPr>
          <p:nvPr>
            <p:ph type="body" idx="1"/>
          </p:nvPr>
        </p:nvSpPr>
        <p:spPr>
          <a:xfrm>
            <a:off x="1428728" y="1785932"/>
            <a:ext cx="6500858" cy="2499720"/>
          </a:xfrm>
        </p:spPr>
        <p:txBody>
          <a:bodyPr/>
          <a:lstStyle/>
          <a:p>
            <a:pPr algn="l">
              <a:buNone/>
            </a:pPr>
            <a:r>
              <a:rPr lang="sr-Latn-RS" sz="1800" dirty="0" smtClean="0">
                <a:solidFill>
                  <a:srgbClr val="7030A0"/>
                </a:solidFill>
              </a:rPr>
              <a:t>Детету  предшколцу, у својој шестој години,</a:t>
            </a:r>
            <a:endParaRPr lang="sr-Cyrl-RS" sz="1800" dirty="0" smtClean="0">
              <a:solidFill>
                <a:srgbClr val="7030A0"/>
              </a:solidFill>
            </a:endParaRPr>
          </a:p>
          <a:p>
            <a:pPr algn="l">
              <a:buNone/>
            </a:pPr>
            <a:r>
              <a:rPr lang="sr-Latn-RS" sz="1800" dirty="0" smtClean="0">
                <a:solidFill>
                  <a:srgbClr val="7030A0"/>
                </a:solidFill>
              </a:rPr>
              <a:t>изговор гласова би требао да буде у потпуности у </a:t>
            </a:r>
            <a:endParaRPr lang="sr-Cyrl-RS" sz="1800" dirty="0" smtClean="0">
              <a:solidFill>
                <a:srgbClr val="7030A0"/>
              </a:solidFill>
            </a:endParaRPr>
          </a:p>
          <a:p>
            <a:pPr algn="l">
              <a:buNone/>
            </a:pPr>
            <a:r>
              <a:rPr lang="sr-Latn-RS" sz="1800" dirty="0" smtClean="0">
                <a:solidFill>
                  <a:srgbClr val="7030A0"/>
                </a:solidFill>
              </a:rPr>
              <a:t>складу са системом гласова матерњег језика.  </a:t>
            </a:r>
            <a:endParaRPr lang="sr-Cyrl-RS" sz="1800" dirty="0" smtClean="0">
              <a:solidFill>
                <a:srgbClr val="7030A0"/>
              </a:solidFill>
            </a:endParaRPr>
          </a:p>
          <a:p>
            <a:pPr algn="l">
              <a:buNone/>
            </a:pPr>
            <a:r>
              <a:rPr lang="sr-Latn-RS" sz="1800" dirty="0" smtClean="0">
                <a:solidFill>
                  <a:srgbClr val="7030A0"/>
                </a:solidFill>
              </a:rPr>
              <a:t>Дете правилно и вешто користи граматику</a:t>
            </a:r>
            <a:endParaRPr lang="sr-Cyrl-RS" sz="1800" dirty="0" smtClean="0">
              <a:solidFill>
                <a:srgbClr val="7030A0"/>
              </a:solidFill>
            </a:endParaRPr>
          </a:p>
          <a:p>
            <a:pPr algn="l">
              <a:buNone/>
            </a:pPr>
            <a:r>
              <a:rPr lang="sr-Latn-RS" sz="1800" dirty="0" smtClean="0">
                <a:solidFill>
                  <a:srgbClr val="7030A0"/>
                </a:solidFill>
              </a:rPr>
              <a:t>материњег </a:t>
            </a:r>
            <a:r>
              <a:rPr lang="sr-Cyrl-CS" sz="1800" dirty="0" smtClean="0">
                <a:solidFill>
                  <a:srgbClr val="7030A0"/>
                </a:solidFill>
              </a:rPr>
              <a:t>ј</a:t>
            </a:r>
            <a:r>
              <a:rPr lang="sr-Latn-RS" sz="1800" dirty="0" smtClean="0">
                <a:solidFill>
                  <a:srgbClr val="7030A0"/>
                </a:solidFill>
              </a:rPr>
              <a:t>езика</a:t>
            </a:r>
            <a:r>
              <a:rPr lang="sr-Cyrl-RS" sz="1800" dirty="0" smtClean="0">
                <a:solidFill>
                  <a:srgbClr val="7030A0"/>
                </a:solidFill>
              </a:rPr>
              <a:t>.  Г</a:t>
            </a:r>
            <a:r>
              <a:rPr lang="sr-Latn-RS" sz="1800" dirty="0" smtClean="0">
                <a:solidFill>
                  <a:srgbClr val="7030A0"/>
                </a:solidFill>
              </a:rPr>
              <a:t>оворно-језички ниво који је</a:t>
            </a:r>
            <a:endParaRPr lang="sr-Cyrl-RS" sz="1800" dirty="0" smtClean="0">
              <a:solidFill>
                <a:srgbClr val="7030A0"/>
              </a:solidFill>
            </a:endParaRPr>
          </a:p>
          <a:p>
            <a:pPr algn="l">
              <a:buNone/>
            </a:pPr>
            <a:r>
              <a:rPr lang="sr-Latn-RS" sz="1800" dirty="0" smtClean="0">
                <a:solidFill>
                  <a:srgbClr val="7030A0"/>
                </a:solidFill>
              </a:rPr>
              <a:t>достигнут  предуслов је за почетак развоја читања и </a:t>
            </a:r>
            <a:endParaRPr lang="sr-Cyrl-RS" sz="1800" dirty="0" smtClean="0">
              <a:solidFill>
                <a:srgbClr val="7030A0"/>
              </a:solidFill>
            </a:endParaRPr>
          </a:p>
          <a:p>
            <a:pPr algn="l">
              <a:buNone/>
            </a:pPr>
            <a:r>
              <a:rPr lang="sr-Latn-RS" sz="1800" dirty="0" smtClean="0">
                <a:solidFill>
                  <a:srgbClr val="7030A0"/>
                </a:solidFill>
              </a:rPr>
              <a:t>писања, те спремно може да пође у школу.</a:t>
            </a:r>
            <a:endParaRPr lang="sr-Latn-CS" sz="1800" dirty="0" smtClean="0">
              <a:solidFill>
                <a:srgbClr val="7030A0"/>
              </a:solidFill>
            </a:endParaRPr>
          </a:p>
          <a:p>
            <a:pPr algn="l">
              <a:buNone/>
            </a:pPr>
            <a:r>
              <a:rPr lang="sr-Cyrl-RS" sz="1800" dirty="0" smtClean="0"/>
              <a:t> </a:t>
            </a:r>
            <a:endParaRPr lang="sr-Latn-CS" sz="1800" dirty="0" smtClean="0"/>
          </a:p>
          <a:p>
            <a:pPr algn="l"/>
            <a:endParaRPr lang="sr-Latn-CS" sz="1800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слов 3"/>
          <p:cNvSpPr>
            <a:spLocks noGrp="1"/>
          </p:cNvSpPr>
          <p:nvPr>
            <p:ph type="title"/>
          </p:nvPr>
        </p:nvSpPr>
        <p:spPr>
          <a:xfrm>
            <a:off x="1500166" y="909050"/>
            <a:ext cx="6711209" cy="641100"/>
          </a:xfrm>
        </p:spPr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                  </a:t>
            </a:r>
            <a:r>
              <a:rPr lang="sr-Latn-RS" dirty="0" smtClean="0">
                <a:solidFill>
                  <a:srgbClr val="FF0000"/>
                </a:solidFill>
              </a:rPr>
              <a:t>О</a:t>
            </a:r>
            <a:r>
              <a:rPr lang="sr-Cyrl-RS" dirty="0" smtClean="0">
                <a:solidFill>
                  <a:srgbClr val="FF0000"/>
                </a:solidFill>
              </a:rPr>
              <a:t>ДСТУПАЊЕ ОД НОРМИ РАЗВОЈА ДЕТЕТА: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sr-Latn-CS" dirty="0"/>
          </a:p>
        </p:txBody>
      </p:sp>
      <p:sp>
        <p:nvSpPr>
          <p:cNvPr id="5" name="Чувар места за текст 4"/>
          <p:cNvSpPr>
            <a:spLocks noGrp="1"/>
          </p:cNvSpPr>
          <p:nvPr>
            <p:ph type="body" idx="1"/>
          </p:nvPr>
        </p:nvSpPr>
        <p:spPr>
          <a:xfrm>
            <a:off x="1428728" y="1500180"/>
            <a:ext cx="6929486" cy="321472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RS" sz="1400" dirty="0" smtClean="0">
                <a:solidFill>
                  <a:srgbClr val="7030A0"/>
                </a:solidFill>
              </a:rPr>
              <a:t>Уколико дете предшколског узраста тешко следи упутства, тешко одговара на питања и тешко изражава своје мисли,</a:t>
            </a:r>
            <a:r>
              <a:rPr lang="sr-Cyrl-RS" sz="1400" dirty="0" smtClean="0">
                <a:solidFill>
                  <a:srgbClr val="7030A0"/>
                </a:solidFill>
              </a:rPr>
              <a:t> не може да се сконцентрише на задатак дуже од 10-15 минута, </a:t>
            </a:r>
            <a:r>
              <a:rPr lang="sr-Latn-RS" sz="1400" dirty="0" smtClean="0">
                <a:solidFill>
                  <a:srgbClr val="7030A0"/>
                </a:solidFill>
              </a:rPr>
              <a:t>не показује интерес за учење, ако показује тешкоће у финој моторици (откопчавање, закопчавање, низање, слагање), неправилно држи оловку и не показује интерес за цртање и / или писање или му то представља тешкоћу, нема развијену фонолошку свест (не зна на које слово почиње или се завршава нека реч, не препознаје риме речи) обавезно посетите логопеда.</a:t>
            </a:r>
            <a:endParaRPr lang="sr-Latn-CS" sz="1400" dirty="0" smtClean="0">
              <a:solidFill>
                <a:srgbClr val="7030A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RS" sz="1400" dirty="0" smtClean="0">
                <a:solidFill>
                  <a:srgbClr val="7030A0"/>
                </a:solidFill>
              </a:rPr>
              <a:t>Свако одступање од развојних норми не мора нужно да буде показатељ кашњења у развоју. Развојне норме нису строги показатељи тренутног стања развоја детета. Исто тако оне не представљају показатеље шта дете мора да постигне у одређеном узрасту.</a:t>
            </a:r>
            <a:endParaRPr lang="sr-Cyrl-RS" sz="1400" dirty="0" smtClean="0">
              <a:solidFill>
                <a:srgbClr val="7030A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Cyrl-RS" sz="1400" dirty="0" smtClean="0">
                <a:solidFill>
                  <a:srgbClr val="7030A0"/>
                </a:solidFill>
              </a:rPr>
              <a:t>Након тестирања детета добићете детаљније смернице на чему са дететом треба радити,како би му се олакшао полазак у школу</a:t>
            </a:r>
            <a:endParaRPr lang="sr-Latn-CS" sz="1400" dirty="0">
              <a:solidFill>
                <a:srgbClr val="7030A0"/>
              </a:solidFill>
            </a:endParaRPr>
          </a:p>
        </p:txBody>
      </p:sp>
      <p:sp>
        <p:nvSpPr>
          <p:cNvPr id="3" name="Чувар места за број слај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1305</Words>
  <Application>Microsoft Office PowerPoint</Application>
  <PresentationFormat>On-screen Show (16:9)</PresentationFormat>
  <Paragraphs>127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Varela Round</vt:lpstr>
      <vt:lpstr>Times New Roman</vt:lpstr>
      <vt:lpstr>Arial</vt:lpstr>
      <vt:lpstr>Wingdings</vt:lpstr>
      <vt:lpstr>Nixie One</vt:lpstr>
      <vt:lpstr>Puck template</vt:lpstr>
      <vt:lpstr> Полазак у школу</vt:lpstr>
      <vt:lpstr>PowerPoint Presentation</vt:lpstr>
      <vt:lpstr>PowerPoint Presentation</vt:lpstr>
      <vt:lpstr>PowerPoint Presentation</vt:lpstr>
      <vt:lpstr>PowerPoint Presentation</vt:lpstr>
      <vt:lpstr> Дете предшколског узраста би требало да: </vt:lpstr>
      <vt:lpstr>PowerPoint Presentation</vt:lpstr>
      <vt:lpstr>PowerPoint Presentation</vt:lpstr>
      <vt:lpstr>                  ОДСТУПАЊЕ ОД НОРМИ РАЗВОЈА ДЕТЕТА: </vt:lpstr>
      <vt:lpstr>ЗАДАЦИ ЗА ВЕЖБАЊЕ КОНЦЕНТРАЦИЈЕ: </vt:lpstr>
      <vt:lpstr>ДЕТЕ ЈЕ ПОШЛО У ШКОЛУ...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Полазак у школу title</dc:title>
  <dc:creator>HP</dc:creator>
  <cp:lastModifiedBy>DELL</cp:lastModifiedBy>
  <cp:revision>46</cp:revision>
  <dcterms:modified xsi:type="dcterms:W3CDTF">2021-03-26T19:34:32Z</dcterms:modified>
</cp:coreProperties>
</file>