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sldIdLst>
    <p:sldId id="256" r:id="rId2"/>
    <p:sldId id="267" r:id="rId3"/>
    <p:sldId id="268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6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186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382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13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8521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89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755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086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576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315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87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390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680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01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650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310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088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489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40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2339752" y="208982"/>
            <a:ext cx="6593681" cy="2387600"/>
          </a:xfrm>
        </p:spPr>
        <p:txBody>
          <a:bodyPr>
            <a:normAutofit/>
          </a:bodyPr>
          <a:lstStyle/>
          <a:p>
            <a:r>
              <a:rPr lang="sr-Cyrl-RS" dirty="0" smtClean="0"/>
              <a:t>Деца у дигиталном свету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8" y="2780928"/>
            <a:ext cx="3607866" cy="2016224"/>
          </a:xfrm>
          <a:prstGeom prst="rect">
            <a:avLst/>
          </a:prstGeom>
        </p:spPr>
      </p:pic>
      <p:sp>
        <p:nvSpPr>
          <p:cNvPr id="2" name="Podnaslov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078" y="2523569"/>
            <a:ext cx="3723286" cy="1939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171" y="4278685"/>
            <a:ext cx="3388109" cy="23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429499" cy="1478570"/>
          </a:xfrm>
        </p:spPr>
        <p:txBody>
          <a:bodyPr/>
          <a:lstStyle/>
          <a:p>
            <a:r>
              <a:rPr lang="sr-Cyrl-RS" dirty="0" smtClean="0"/>
              <a:t>Показатељи прекомерног коришћења интернета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429499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Дете </a:t>
            </a:r>
            <a:r>
              <a:rPr lang="ru-RU" dirty="0"/>
              <a:t>је опседнуто појединим веб-сајтовима и/или игрицама </a:t>
            </a:r>
            <a:endParaRPr lang="ru-RU" dirty="0" smtClean="0"/>
          </a:p>
          <a:p>
            <a:r>
              <a:rPr lang="ru-RU" dirty="0" smtClean="0"/>
              <a:t>Одбија </a:t>
            </a:r>
            <a:r>
              <a:rPr lang="ru-RU" dirty="0"/>
              <a:t>или одлаже да прекине активности на интернету (нпр. када је позвано да се укључи у неку другу активност, учи или помогне) </a:t>
            </a:r>
            <a:endParaRPr lang="ru-RU" dirty="0" smtClean="0"/>
          </a:p>
          <a:p>
            <a:r>
              <a:rPr lang="ru-RU" dirty="0" smtClean="0"/>
              <a:t>Узнемирено </a:t>
            </a:r>
            <a:r>
              <a:rPr lang="ru-RU" dirty="0"/>
              <a:t>је и нервозно када није испред екрана </a:t>
            </a:r>
            <a:endParaRPr lang="ru-RU" dirty="0" smtClean="0"/>
          </a:p>
          <a:p>
            <a:r>
              <a:rPr lang="ru-RU" dirty="0" smtClean="0"/>
              <a:t>Троши </a:t>
            </a:r>
            <a:r>
              <a:rPr lang="ru-RU" dirty="0"/>
              <a:t>све више времена на онлајн активности </a:t>
            </a:r>
            <a:endParaRPr lang="ru-RU" dirty="0" smtClean="0"/>
          </a:p>
          <a:p>
            <a:r>
              <a:rPr lang="ru-RU" dirty="0" smtClean="0"/>
              <a:t>Све </a:t>
            </a:r>
            <a:r>
              <a:rPr lang="ru-RU" dirty="0"/>
              <a:t>се мање дружи са вршњацима и бави спортом • Све је уморније </a:t>
            </a:r>
            <a:endParaRPr lang="ru-RU" dirty="0" smtClean="0"/>
          </a:p>
          <a:p>
            <a:r>
              <a:rPr lang="ru-RU" dirty="0" smtClean="0"/>
              <a:t>„</a:t>
            </a:r>
            <a:r>
              <a:rPr lang="ru-RU" dirty="0"/>
              <a:t>Подбацује” у школи </a:t>
            </a:r>
            <a:endParaRPr lang="ru-RU" dirty="0" smtClean="0"/>
          </a:p>
          <a:p>
            <a:r>
              <a:rPr lang="ru-RU" dirty="0" smtClean="0"/>
              <a:t>Изгледа </a:t>
            </a:r>
            <a:r>
              <a:rPr lang="ru-RU" dirty="0"/>
              <a:t>повучено </a:t>
            </a:r>
            <a:endParaRPr lang="ru-RU" dirty="0" smtClean="0"/>
          </a:p>
          <a:p>
            <a:r>
              <a:rPr lang="ru-RU" dirty="0" smtClean="0"/>
              <a:t>Занемарује </a:t>
            </a:r>
            <a:r>
              <a:rPr lang="ru-RU" dirty="0"/>
              <a:t>хигијенске навике </a:t>
            </a:r>
            <a:endParaRPr lang="ru-RU" dirty="0" smtClean="0"/>
          </a:p>
          <a:p>
            <a:r>
              <a:rPr lang="ru-RU" dirty="0" smtClean="0"/>
              <a:t>Испољава </a:t>
            </a:r>
            <a:r>
              <a:rPr lang="ru-RU" dirty="0"/>
              <a:t>негативне промене у понашању </a:t>
            </a:r>
            <a:endParaRPr lang="ru-RU" dirty="0" smtClean="0"/>
          </a:p>
          <a:p>
            <a:r>
              <a:rPr lang="ru-RU" dirty="0" smtClean="0"/>
              <a:t>Има </a:t>
            </a:r>
            <a:r>
              <a:rPr lang="ru-RU" dirty="0"/>
              <a:t>главобоље, проблеме са видом и/или сном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8153400" cy="3384376"/>
          </a:xfrm>
        </p:spPr>
        <p:txBody>
          <a:bodyPr>
            <a:normAutofit/>
          </a:bodyPr>
          <a:lstStyle/>
          <a:p>
            <a:r>
              <a:rPr lang="sr-Cyrl-RS" sz="6000" smtClean="0"/>
              <a:t>Хвала на пажњи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284984"/>
            <a:ext cx="8153400" cy="1226840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/>
              <a:t>Ако приметите неки од симптома зависности или Вам је дете испричало да је доживело неки облик дигиталног насиља, можете потражити стручну помоћ</a:t>
            </a:r>
          </a:p>
          <a:p>
            <a:r>
              <a:rPr lang="sr-Cyrl-RS" dirty="0" smtClean="0"/>
              <a:t>Стручна служба школе</a:t>
            </a:r>
          </a:p>
        </p:txBody>
      </p:sp>
    </p:spTree>
    <p:extLst>
      <p:ext uri="{BB962C8B-B14F-4D97-AF65-F5344CB8AC3E}">
        <p14:creationId xmlns:p14="http://schemas.microsoft.com/office/powerpoint/2010/main" val="20068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080" y="1512093"/>
            <a:ext cx="6140303" cy="4464496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-</a:t>
            </a:r>
            <a:r>
              <a:rPr lang="sr-Cyrl-RS" sz="3100" dirty="0" smtClean="0"/>
              <a:t>Дигитална технологија мења детињство милионима деце широм света</a:t>
            </a:r>
            <a:br>
              <a:rPr lang="sr-Cyrl-RS" sz="3100" dirty="0" smtClean="0"/>
            </a:br>
            <a:r>
              <a:rPr lang="sr-Cyrl-RS" sz="3100" dirty="0" smtClean="0"/>
              <a:t>-</a:t>
            </a:r>
            <a:r>
              <a:rPr lang="ru-RU" sz="3100" dirty="0"/>
              <a:t>Број корисника интернета, укључујући децу и младе, повећава се из дана у дан...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0"/>
            <a:ext cx="4704184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12763"/>
            <a:ext cx="7704856" cy="2852737"/>
          </a:xfrm>
        </p:spPr>
        <p:txBody>
          <a:bodyPr>
            <a:normAutofit/>
          </a:bodyPr>
          <a:lstStyle/>
          <a:p>
            <a:r>
              <a:rPr lang="ru-RU" sz="2800" dirty="0"/>
              <a:t>Дигитална технологија добија све значајнију улогу у животу деце, обликујући њихове</a:t>
            </a:r>
            <a:br>
              <a:rPr lang="ru-RU" sz="2800" dirty="0"/>
            </a:br>
            <a:r>
              <a:rPr lang="ru-RU" sz="2800" dirty="0"/>
              <a:t>свакодневне активности: начин на који проводе слободно време, комуницирају, играју </a:t>
            </a:r>
            <a:r>
              <a:rPr lang="ru-RU" sz="2800" dirty="0" smtClean="0"/>
              <a:t>и друже </a:t>
            </a:r>
            <a:r>
              <a:rPr lang="ru-RU" sz="2800" dirty="0"/>
              <a:t>се са вршњацима, уче и стичу нова </a:t>
            </a:r>
            <a:r>
              <a:rPr lang="ru-RU" sz="2800" dirty="0" smtClean="0"/>
              <a:t>искуства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210965"/>
            <a:ext cx="4499992" cy="36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8942" y="609600"/>
            <a:ext cx="2872378" cy="5454352"/>
          </a:xfrm>
        </p:spPr>
        <p:txBody>
          <a:bodyPr>
            <a:normAutofit lnSpcReduction="10000"/>
          </a:bodyPr>
          <a:lstStyle/>
          <a:p>
            <a:r>
              <a:rPr lang="sr-Cyrl-RS" sz="2800" dirty="0">
                <a:latin typeface="+mj-lt"/>
                <a:cs typeface="Times New Roman" panose="02020603050405020304" pitchFamily="18" charset="0"/>
              </a:rPr>
              <a:t>Међутим, деца улазе у дигитални свет без одговарајућих дигиталних вештина, што их чини подложнијим потенцијалним ризицима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9091"/>
            <a:ext cx="42484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759424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Према резултатима већег броја истраживања, данашња деца почињу да користе дигиталне уређаје и интернет у све млађем узрасту. </a:t>
            </a:r>
          </a:p>
          <a:p>
            <a:r>
              <a:rPr lang="sr-Cyrl-RS" dirty="0" smtClean="0"/>
              <a:t>Истраживање спроведено 2016.године (</a:t>
            </a:r>
            <a:r>
              <a:rPr lang="sr-Latn-RS" dirty="0" smtClean="0"/>
              <a:t>UNICEF </a:t>
            </a:r>
            <a:r>
              <a:rPr lang="sr-Cyrl-RS" dirty="0" smtClean="0"/>
              <a:t>и Институт за психологију), показује да је просечан десетогодишњак почео да користи интернет са 6 година.</a:t>
            </a:r>
          </a:p>
          <a:p>
            <a:r>
              <a:rPr lang="sr-Cyrl-RS" dirty="0" smtClean="0"/>
              <a:t>Истраживање спроведено 2018.године, показује према извештајима родитеља да мање од 10% деце узраста од 4 до 8 година не користи дигиталне уређаје. </a:t>
            </a:r>
          </a:p>
          <a:p>
            <a:r>
              <a:rPr lang="sr-Cyrl-RS" dirty="0"/>
              <a:t>Најчешће активности деце на интернету јесу: гледање видео-клипова (нпр. </a:t>
            </a:r>
            <a:r>
              <a:rPr lang="en-US" dirty="0"/>
              <a:t>You Tube), </a:t>
            </a:r>
            <a:r>
              <a:rPr lang="sr-Cyrl-RS" dirty="0"/>
              <a:t>фотографија, слушање музике, фотографисање и снимање уз помоћ дигиталних уређаја, разговори и играње видео-игара (у предшколском узрасту око 50% деце, а у млађем школском узрасту преко 80% деце игра видео-игре).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185992" cy="446449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-Превремено и </a:t>
            </a:r>
            <a:r>
              <a:rPr lang="ru-RU" sz="1600" dirty="0"/>
              <a:t>прекомерно коришћење, зависност од дигиталних уређаја/ интернета</a:t>
            </a:r>
            <a:br>
              <a:rPr lang="ru-RU" sz="1600" dirty="0"/>
            </a:br>
            <a:r>
              <a:rPr lang="ru-RU" sz="1600" dirty="0"/>
              <a:t>-Изложеност штетним и узрасно непримереним садржајима (нпр. експлицитни сексуални и порнографски садржаји, вулгаран језик, говор мржње, итд.)</a:t>
            </a:r>
            <a:br>
              <a:rPr lang="ru-RU" sz="1600" dirty="0"/>
            </a:br>
            <a:r>
              <a:rPr lang="ru-RU" sz="1600" dirty="0"/>
              <a:t>-Укљученост у дигитално насиље (трпљење и вршење)</a:t>
            </a:r>
            <a:br>
              <a:rPr lang="ru-RU" sz="1600" dirty="0"/>
            </a:br>
            <a:r>
              <a:rPr lang="ru-RU" sz="1600" dirty="0"/>
              <a:t>-Изложеност комерцијалним садржајима (огласима, рекламама) </a:t>
            </a:r>
            <a:br>
              <a:rPr lang="ru-RU" sz="1600" dirty="0"/>
            </a:br>
            <a:r>
              <a:rPr lang="ru-RU" sz="1600" dirty="0"/>
              <a:t>-Изложеност нетачним и непоузданим информацијама (тзв. лажним вестима)</a:t>
            </a:r>
            <a:br>
              <a:rPr lang="ru-RU" sz="1600" dirty="0"/>
            </a:br>
            <a:r>
              <a:rPr lang="ru-RU" sz="1600" dirty="0"/>
              <a:t>-Приступ сервисима и платформама пре прописаног узраста (непоштовање доње узрасне границе, која је обично 13 година)</a:t>
            </a:r>
            <a:br>
              <a:rPr lang="ru-RU" sz="1600" dirty="0"/>
            </a:br>
            <a:r>
              <a:rPr lang="ru-RU" sz="1600" dirty="0" smtClean="0"/>
              <a:t>-Контакти </a:t>
            </a:r>
            <a:r>
              <a:rPr lang="ru-RU" sz="1600" dirty="0"/>
              <a:t>са злонамерним особама које имају за циљ да сексуално или на други начин злоупотребе дете (тзв. интернет предатори)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-Дељење </a:t>
            </a:r>
            <a:r>
              <a:rPr lang="ru-RU" sz="1600" dirty="0"/>
              <a:t>личних информација на интернету (укључујући и дељење од стране родитеља, тзв. шерентинг) • Злоупотреба личних података, крађа идентитета, лажно представљање, преваре путем интернета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-Трошење </a:t>
            </a:r>
            <a:r>
              <a:rPr lang="ru-RU" sz="1600" dirty="0"/>
              <a:t>новца (нпр. приликом играња видео-игара или случајна куповина унутар апликација) • Вируси, спамови, хаковања, нежељена пошта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228601"/>
            <a:ext cx="6825952" cy="536103"/>
          </a:xfrm>
        </p:spPr>
        <p:txBody>
          <a:bodyPr>
            <a:normAutofit fontScale="92500" lnSpcReduction="10000"/>
          </a:bodyPr>
          <a:lstStyle/>
          <a:p>
            <a:r>
              <a:rPr lang="sr-Cyrl-RS" sz="2800" dirty="0" smtClean="0"/>
              <a:t>Ризици у дигиталном свету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624" y="764704"/>
            <a:ext cx="3571441" cy="143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78" y="20187"/>
            <a:ext cx="6589199" cy="1280890"/>
          </a:xfrm>
        </p:spPr>
        <p:txBody>
          <a:bodyPr>
            <a:normAutofit/>
          </a:bodyPr>
          <a:lstStyle/>
          <a:p>
            <a:r>
              <a:rPr lang="ru-RU"/>
              <a:t>КАКО ПРЕДУПРЕДИТИ РИЗИКЕ У ДИГИТАЛНОМ СВЕТУ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96752"/>
            <a:ext cx="6591985" cy="566124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ПРЕПОРУКЕ ЗА РОДИТЕЉЕ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Проводите </a:t>
            </a:r>
            <a:r>
              <a:rPr lang="ru-RU" dirty="0"/>
              <a:t>време са децом, у заједничким активностима на дигиталним уређајима/интернету.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Континуирано </a:t>
            </a:r>
            <a:r>
              <a:rPr lang="ru-RU" dirty="0"/>
              <a:t>радите на унапређивању властитих, као и дигиталних вештина свог детета.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Креирајте </a:t>
            </a:r>
            <a:r>
              <a:rPr lang="ru-RU" dirty="0"/>
              <a:t>разумна правила и временска ограничења по питању коришћења дигиталних уређаја. Придржавајте их се доследно!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Упознајте </a:t>
            </a:r>
            <a:r>
              <a:rPr lang="ru-RU" dirty="0"/>
              <a:t>се са потенцијалним ризицима на интернету. Упознајте своје дете шта је добро а шта лоше у вези са интернетом (разумеће ако му објасните на прикладан начин).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Постарајте </a:t>
            </a:r>
            <a:r>
              <a:rPr lang="ru-RU" dirty="0"/>
              <a:t>се да дете не дели било какве личне податке путем интернета. Не делите ни ви његове личне податке у јавном простору</a:t>
            </a:r>
            <a:r>
              <a:rPr lang="ru-RU" dirty="0" smtClean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Поштујте </a:t>
            </a:r>
            <a:r>
              <a:rPr lang="ru-RU" dirty="0"/>
              <a:t>узрасна ограничења за коришћење платформи и сервиса на интернету</a:t>
            </a:r>
            <a:r>
              <a:rPr lang="ru-RU" dirty="0" smtClean="0"/>
              <a:t>.</a:t>
            </a:r>
          </a:p>
          <a:p>
            <a:pPr lvl="0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Бирајте </a:t>
            </a:r>
            <a:r>
              <a:rPr lang="ru-RU" dirty="0"/>
              <a:t>за дете узрасно примерене дигиталне садржаје, апликације, видеоигре (нпр. претраживаче за децу). </a:t>
            </a:r>
            <a:endParaRPr lang="ru-RU" dirty="0" smtClean="0"/>
          </a:p>
          <a:p>
            <a:pPr lvl="0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Будите </a:t>
            </a:r>
            <a:r>
              <a:rPr lang="ru-RU" dirty="0"/>
              <a:t>осетљиви на промене у понашању свог детета које би могле указивати на то да је изложено неком од ризика на интернету. </a:t>
            </a:r>
            <a:endParaRPr lang="ru-RU" dirty="0" smtClean="0"/>
          </a:p>
          <a:p>
            <a:pPr lvl="0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Изградите </a:t>
            </a:r>
            <a:r>
              <a:rPr lang="ru-RU" dirty="0"/>
              <a:t>однос узајамног поверења са дететом, охрабрите га да вам се обрати увек када га нешто на интернету уплаши, узнемири или забрине... </a:t>
            </a:r>
            <a:endParaRPr lang="ru-RU" dirty="0" smtClean="0"/>
          </a:p>
          <a:p>
            <a:pPr lvl="0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Користите </a:t>
            </a:r>
            <a:r>
              <a:rPr lang="ru-RU" dirty="0"/>
              <a:t>родитељску контролу, подешавања приватности и друге мере техничке заштите детета током коришћења интернета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75743"/>
            <a:ext cx="6589199" cy="1309397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sr-Cyrl-RS" sz="2800" dirty="0">
                <a:ea typeface="+mn-ea"/>
                <a:cs typeface="+mn-cs"/>
              </a:rPr>
              <a:t>ПРЕПОРУКЕ ЗА ДЕЦУ</a:t>
            </a:r>
            <a:r>
              <a:rPr lang="sr-Cyrl-RS" sz="17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sr-Cyrl-RS" sz="17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497" y="1683212"/>
            <a:ext cx="7740352" cy="53461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делите путем интернета личне податке (име и презиме, број телефона, адресу, имејл адресу, име школе), нити податке о члановима породице са особама које не познајете лично или сте их упознали путем интернета. </a:t>
            </a:r>
            <a:endParaRPr lang="ru-RU" dirty="0" smtClean="0"/>
          </a:p>
          <a:p>
            <a:r>
              <a:rPr lang="ru-RU" dirty="0" smtClean="0"/>
              <a:t>Нису </a:t>
            </a:r>
            <a:r>
              <a:rPr lang="ru-RU" dirty="0"/>
              <a:t>све информације на интернету истините! Нажалост, постоје особе које се на њему лажно представљају како би злоупотребиле друге, поготову децу. </a:t>
            </a:r>
            <a:endParaRPr lang="ru-RU" dirty="0" smtClean="0"/>
          </a:p>
          <a:p>
            <a:r>
              <a:rPr lang="ru-RU" dirty="0" smtClean="0"/>
              <a:t>Четовање</a:t>
            </a:r>
            <a:r>
              <a:rPr lang="ru-RU" dirty="0"/>
              <a:t>, примање порука или фотографија од особа које не познајете или у које немате поверења, може вам створити проблеме (нпр. могу садржати вирусе или непримерене садржаје). </a:t>
            </a:r>
            <a:endParaRPr lang="ru-RU" dirty="0" smtClean="0"/>
          </a:p>
          <a:p>
            <a:r>
              <a:rPr lang="ru-RU" dirty="0" smtClean="0"/>
              <a:t>Никада </a:t>
            </a:r>
            <a:r>
              <a:rPr lang="ru-RU" dirty="0"/>
              <a:t>не прихватајте предлог непознате особе, упућен путем интернета, да се видите уживо. Обавезно о томе обавестите родитеље. </a:t>
            </a:r>
            <a:endParaRPr lang="ru-RU" dirty="0" smtClean="0"/>
          </a:p>
          <a:p>
            <a:r>
              <a:rPr lang="ru-RU" dirty="0" smtClean="0"/>
              <a:t>Уколико </a:t>
            </a:r>
            <a:r>
              <a:rPr lang="ru-RU" dirty="0"/>
              <a:t>вас било шта изненади, узнемири, уплаши или забрине када сте на интернету, поделите то са својим родитељима, васпитачима, наставницима или другим одраслим особама у које имате поверења. </a:t>
            </a:r>
          </a:p>
          <a:p>
            <a:r>
              <a:rPr lang="ru-RU" dirty="0" smtClean="0"/>
              <a:t>Можда одрасли не знају за игрицу или апликацију за коју ви и ваши вршњаци знате, али они имају више животног искуства и могу вам помоћи и када је реч о интернету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573" y="-22332"/>
            <a:ext cx="2967427" cy="17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429499" cy="1478570"/>
          </a:xfrm>
        </p:spPr>
        <p:txBody>
          <a:bodyPr/>
          <a:lstStyle/>
          <a:p>
            <a:r>
              <a:rPr lang="sr-Cyrl-RS" dirty="0" smtClean="0"/>
              <a:t>Изазови родитељства у дигиталном добу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429499" cy="4176464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/>
              <a:t>Према најновијим (ревидираним) препорукама Америчке академије педијатара из 2016. године (</a:t>
            </a:r>
            <a:r>
              <a:rPr lang="en-US" dirty="0"/>
              <a:t>AAP Council on Communications and Media, 2016) </a:t>
            </a:r>
            <a:r>
              <a:rPr lang="sr-Cyrl-RS" dirty="0"/>
              <a:t>деца млађа од 2 године не би требало да проводе време испред екрана (мисли се на све врсте екрана - телевизор, мобилни телефон, таблет, рачунар). </a:t>
            </a:r>
            <a:endParaRPr lang="sr-Cyrl-RS" dirty="0" smtClean="0"/>
          </a:p>
          <a:p>
            <a:r>
              <a:rPr lang="ru-RU" dirty="0"/>
              <a:t>Деца узраста између 2 и 5 година НЕ би требало да проводе испред екрана више од једног сата дневно, квалитетно осмишљеног времена (што подразумева едукативне и узрасно примерене садржаје и активности), уз активно посредовање одраслих</a:t>
            </a:r>
            <a:r>
              <a:rPr lang="ru-RU" dirty="0" smtClean="0"/>
              <a:t>.</a:t>
            </a:r>
          </a:p>
          <a:p>
            <a:r>
              <a:rPr lang="ru-RU" dirty="0"/>
              <a:t>За децу узраста од 6 и више година потребно је сачинити индивидуални план коришћења дигиталних уређаја и интернета који ће осигурати да време испред екрана НЕ замени социјалне, когнитивне и физичке активности које су важне за дечји развој (сан, игру, спорт, комуникацију са члановима породице и пријатељима).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869160"/>
            <a:ext cx="3312367" cy="19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832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Trebuchet MS</vt:lpstr>
      <vt:lpstr>Tw Cen MT</vt:lpstr>
      <vt:lpstr>Wingdings</vt:lpstr>
      <vt:lpstr>Circuit</vt:lpstr>
      <vt:lpstr>Деца у дигиталном свету</vt:lpstr>
      <vt:lpstr>-Дигитална технологија мења детињство милионима деце широм света -Број корисника интернета, укључујући децу и младе, повећава се из дана у дан...</vt:lpstr>
      <vt:lpstr>Дигитална технологија добија све значајнију улогу у животу деце, обликујући њихове свакодневне активности: начин на који проводе слободно време, комуницирају, играју и друже се са вршњацима, уче и стичу нова искуства</vt:lpstr>
      <vt:lpstr>PowerPoint Presentation</vt:lpstr>
      <vt:lpstr>PowerPoint Presentation</vt:lpstr>
      <vt:lpstr>-Превремено и прекомерно коришћење, зависност од дигиталних уређаја/ интернета -Изложеност штетним и узрасно непримереним садржајима (нпр. експлицитни сексуални и порнографски садржаји, вулгаран језик, говор мржње, итд.) -Укљученост у дигитално насиље (трпљење и вршење) -Изложеност комерцијалним садржајима (огласима, рекламама)  -Изложеност нетачним и непоузданим информацијама (тзв. лажним вестима) -Приступ сервисима и платформама пре прописаног узраста (непоштовање доње узрасне границе, која је обично 13 година) -Контакти са злонамерним особама које имају за циљ да сексуално или на други начин злоупотребе дете (тзв. интернет предатори)  -Дељење личних информација на интернету (укључујући и дељење од стране родитеља, тзв. шерентинг) • Злоупотреба личних података, крађа идентитета, лажно представљање, преваре путем интернета  -Трошење новца (нпр. приликом играња видео-игара или случајна куповина унутар апликација) • Вируси, спамови, хаковања, нежељена пошта</vt:lpstr>
      <vt:lpstr>КАКО ПРЕДУПРЕДИТИ РИЗИКЕ У ДИГИТАЛНОМ СВЕТУ</vt:lpstr>
      <vt:lpstr>ПРЕПОРУКЕ ЗА ДЕЦУ </vt:lpstr>
      <vt:lpstr>Изазови родитељства у дигиталном добу</vt:lpstr>
      <vt:lpstr>Показатељи прекомерног коришћења интернета </vt:lpstr>
      <vt:lpstr>Хвала на пажњи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BORBA PROTIV VRŠNJAČKOG NASILJA</dc:title>
  <dc:creator>AMD</dc:creator>
  <cp:lastModifiedBy>Kristina Bogosavljevic</cp:lastModifiedBy>
  <cp:revision>23</cp:revision>
  <dcterms:created xsi:type="dcterms:W3CDTF">2021-02-23T15:14:07Z</dcterms:created>
  <dcterms:modified xsi:type="dcterms:W3CDTF">2021-02-28T15:24:29Z</dcterms:modified>
</cp:coreProperties>
</file>